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83" r:id="rId2"/>
  </p:sldMasterIdLst>
  <p:notesMasterIdLst>
    <p:notesMasterId r:id="rId13"/>
  </p:notesMasterIdLst>
  <p:handoutMasterIdLst>
    <p:handoutMasterId r:id="rId14"/>
  </p:handoutMasterIdLst>
  <p:sldIdLst>
    <p:sldId id="363" r:id="rId3"/>
    <p:sldId id="400" r:id="rId4"/>
    <p:sldId id="402" r:id="rId5"/>
    <p:sldId id="403" r:id="rId6"/>
    <p:sldId id="392" r:id="rId7"/>
    <p:sldId id="404" r:id="rId8"/>
    <p:sldId id="412" r:id="rId9"/>
    <p:sldId id="406" r:id="rId10"/>
    <p:sldId id="410" r:id="rId11"/>
    <p:sldId id="395" r:id="rId12"/>
  </p:sldIdLst>
  <p:sldSz cx="12192000" cy="6858000"/>
  <p:notesSz cx="6805613" cy="99441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6370" autoAdjust="0"/>
  </p:normalViewPr>
  <p:slideViewPr>
    <p:cSldViewPr snapToGrid="0" snapToObjects="1">
      <p:cViewPr varScale="1">
        <p:scale>
          <a:sx n="114" d="100"/>
          <a:sy n="114" d="100"/>
        </p:scale>
        <p:origin x="780" y="102"/>
      </p:cViewPr>
      <p:guideLst>
        <p:guide orient="horz" pos="2160"/>
        <p:guide pos="3840"/>
      </p:guideLst>
    </p:cSldViewPr>
  </p:slideViewPr>
  <p:outlineViewPr>
    <p:cViewPr>
      <p:scale>
        <a:sx n="33" d="100"/>
        <a:sy n="33" d="100"/>
      </p:scale>
      <p:origin x="43" y="667"/>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2" d="100"/>
          <a:sy n="152" d="100"/>
        </p:scale>
        <p:origin x="38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SDC\4.0.5.0\Platinum\USR\Refinitiv%20Regional%20and%20National%20Templates\2022%20Refresh\SSA%20IB%20Review%20Template_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SDC\4.0.5.0\Platinum\USR\Refinitiv%20Regional%20and%20National%20Templates\2022%20Refresh\SSA%20IB%20Review%20Template_202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SDC\4.0.5.0\Platinum\USR\Refinitiv%20Regional%20and%20National%20Templates\2022%20Refresh\SSA%20IB%20Review%20Template_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2520050510718E-2"/>
          <c:y val="6.1339861030307689E-2"/>
          <c:w val="0.93273026682694149"/>
          <c:h val="0.74388083293998841"/>
        </c:manualLayout>
      </c:layout>
      <c:barChart>
        <c:barDir val="col"/>
        <c:grouping val="stacked"/>
        <c:varyColors val="0"/>
        <c:ser>
          <c:idx val="0"/>
          <c:order val="0"/>
          <c:tx>
            <c:v>YTD Fees</c:v>
          </c:tx>
          <c:spPr>
            <a:solidFill>
              <a:srgbClr val="001EFF"/>
            </a:solidFill>
            <a:ln>
              <a:noFill/>
            </a:ln>
            <a:effectLst/>
          </c:spPr>
          <c:invertIfNegative val="0"/>
          <c:cat>
            <c:strRef>
              <c:f>'Fee Volumes'!$P$13:$P$36</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'Fee Volumes'!$N$13:$N$36</c:f>
              <c:numCache>
                <c:formatCode>\$\ #,##0.00;\(\$\ #,##0.00\)</c:formatCode>
                <c:ptCount val="24"/>
                <c:pt idx="0">
                  <c:v>20.572810000000004</c:v>
                </c:pt>
                <c:pt idx="1">
                  <c:v>24.195450000000001</c:v>
                </c:pt>
                <c:pt idx="2">
                  <c:v>15.499530000000002</c:v>
                </c:pt>
                <c:pt idx="3">
                  <c:v>45.634190000000011</c:v>
                </c:pt>
                <c:pt idx="4">
                  <c:v>59.285296699999989</c:v>
                </c:pt>
                <c:pt idx="5">
                  <c:v>36.233929999999994</c:v>
                </c:pt>
                <c:pt idx="6">
                  <c:v>74.606299999999976</c:v>
                </c:pt>
                <c:pt idx="7">
                  <c:v>110.2300799999999</c:v>
                </c:pt>
                <c:pt idx="8">
                  <c:v>82.974465500000008</c:v>
                </c:pt>
                <c:pt idx="9">
                  <c:v>43.188589999999991</c:v>
                </c:pt>
                <c:pt idx="10">
                  <c:v>43.696489999999997</c:v>
                </c:pt>
                <c:pt idx="11">
                  <c:v>188.80640999999994</c:v>
                </c:pt>
                <c:pt idx="12">
                  <c:v>66.156215000000003</c:v>
                </c:pt>
                <c:pt idx="13">
                  <c:v>116.64586999999997</c:v>
                </c:pt>
                <c:pt idx="14">
                  <c:v>73.793610000000015</c:v>
                </c:pt>
                <c:pt idx="15">
                  <c:v>160.40969499999997</c:v>
                </c:pt>
                <c:pt idx="16">
                  <c:v>96.624173299999953</c:v>
                </c:pt>
                <c:pt idx="17">
                  <c:v>123.25776999999999</c:v>
                </c:pt>
                <c:pt idx="18">
                  <c:v>128.10882440000015</c:v>
                </c:pt>
                <c:pt idx="19">
                  <c:v>163.15729250000001</c:v>
                </c:pt>
                <c:pt idx="20">
                  <c:v>187.31947000000011</c:v>
                </c:pt>
                <c:pt idx="21">
                  <c:v>106.68344259999991</c:v>
                </c:pt>
                <c:pt idx="22">
                  <c:v>128.85384189999991</c:v>
                </c:pt>
                <c:pt idx="23">
                  <c:v>64.814454999999995</c:v>
                </c:pt>
              </c:numCache>
            </c:numRef>
          </c:val>
          <c:extLst>
            <c:ext xmlns:c16="http://schemas.microsoft.com/office/drawing/2014/chart" uri="{C3380CC4-5D6E-409C-BE32-E72D297353CC}">
              <c16:uniqueId val="{00000000-D2FE-4564-B25F-5C11F9653680}"/>
            </c:ext>
          </c:extLst>
        </c:ser>
        <c:ser>
          <c:idx val="1"/>
          <c:order val="1"/>
          <c:tx>
            <c:v>Rest of Year Fees</c:v>
          </c:tx>
          <c:spPr>
            <a:solidFill>
              <a:srgbClr val="EEEEEE">
                <a:lumMod val="75000"/>
              </a:srgbClr>
            </a:solidFill>
            <a:ln>
              <a:noFill/>
            </a:ln>
            <a:effectLst/>
          </c:spPr>
          <c:invertIfNegative val="0"/>
          <c:cat>
            <c:strRef>
              <c:f>'Fee Volumes'!$P$13:$P$36</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'Fee Volumes'!$Q$13:$Q$36</c:f>
              <c:numCache>
                <c:formatCode>\$\ #,##0.00;\(\$\ #,##0.00\)</c:formatCode>
                <c:ptCount val="24"/>
                <c:pt idx="0">
                  <c:v>145.74003749999994</c:v>
                </c:pt>
                <c:pt idx="1">
                  <c:v>119.58375589999997</c:v>
                </c:pt>
                <c:pt idx="2">
                  <c:v>90.38680500000001</c:v>
                </c:pt>
                <c:pt idx="3">
                  <c:v>84.073020099999923</c:v>
                </c:pt>
                <c:pt idx="4">
                  <c:v>146.86030499999998</c:v>
                </c:pt>
                <c:pt idx="5">
                  <c:v>197.42755000000017</c:v>
                </c:pt>
                <c:pt idx="6">
                  <c:v>195.04644839999912</c:v>
                </c:pt>
                <c:pt idx="7">
                  <c:v>438.88087529999837</c:v>
                </c:pt>
                <c:pt idx="8">
                  <c:v>239.68262999999973</c:v>
                </c:pt>
                <c:pt idx="9">
                  <c:v>299.97403000000025</c:v>
                </c:pt>
                <c:pt idx="10">
                  <c:v>299.08955969999982</c:v>
                </c:pt>
                <c:pt idx="11">
                  <c:v>282.71222999999986</c:v>
                </c:pt>
                <c:pt idx="12">
                  <c:v>283.30504039999914</c:v>
                </c:pt>
                <c:pt idx="13">
                  <c:v>270.09613200000035</c:v>
                </c:pt>
                <c:pt idx="14">
                  <c:v>389.65968999999978</c:v>
                </c:pt>
                <c:pt idx="15">
                  <c:v>423.65823099999977</c:v>
                </c:pt>
                <c:pt idx="16">
                  <c:v>478.04202180000016</c:v>
                </c:pt>
                <c:pt idx="17">
                  <c:v>445.44886220000006</c:v>
                </c:pt>
                <c:pt idx="18">
                  <c:v>432.63428699999952</c:v>
                </c:pt>
                <c:pt idx="19">
                  <c:v>489.22953799999982</c:v>
                </c:pt>
                <c:pt idx="20">
                  <c:v>335.78857179999943</c:v>
                </c:pt>
                <c:pt idx="21">
                  <c:v>406.60411499999805</c:v>
                </c:pt>
                <c:pt idx="22">
                  <c:v>479.28922999999998</c:v>
                </c:pt>
                <c:pt idx="23">
                  <c:v>0</c:v>
                </c:pt>
              </c:numCache>
            </c:numRef>
          </c:val>
          <c:extLst>
            <c:ext xmlns:c16="http://schemas.microsoft.com/office/drawing/2014/chart" uri="{C3380CC4-5D6E-409C-BE32-E72D297353CC}">
              <c16:uniqueId val="{00000001-D2FE-4564-B25F-5C11F9653680}"/>
            </c:ext>
          </c:extLst>
        </c:ser>
        <c:dLbls>
          <c:showLegendKey val="0"/>
          <c:showVal val="0"/>
          <c:showCatName val="0"/>
          <c:showSerName val="0"/>
          <c:showPercent val="0"/>
          <c:showBubbleSize val="0"/>
        </c:dLbls>
        <c:gapWidth val="30"/>
        <c:overlap val="100"/>
        <c:axId val="757557888"/>
        <c:axId val="757558216"/>
      </c:barChart>
      <c:catAx>
        <c:axId val="757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8216"/>
        <c:crosses val="autoZero"/>
        <c:auto val="1"/>
        <c:lblAlgn val="ctr"/>
        <c:lblOffset val="100"/>
        <c:noMultiLvlLbl val="0"/>
      </c:catAx>
      <c:valAx>
        <c:axId val="757558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7888"/>
        <c:crosses val="autoZero"/>
        <c:crossBetween val="between"/>
      </c:valAx>
      <c:spPr>
        <a:noFill/>
        <a:ln>
          <a:noFill/>
        </a:ln>
        <a:effectLst/>
      </c:spPr>
    </c:plotArea>
    <c:legend>
      <c:legendPos val="b"/>
      <c:layout>
        <c:manualLayout>
          <c:xMode val="edge"/>
          <c:yMode val="edge"/>
          <c:x val="0.32345475483539948"/>
          <c:y val="0.90643055005935891"/>
          <c:w val="0.36542835190305689"/>
          <c:h val="8.906432748538012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2520050510718E-2"/>
          <c:y val="6.1339861030307689E-2"/>
          <c:w val="0.93273026682694149"/>
          <c:h val="0.74388083293998841"/>
        </c:manualLayout>
      </c:layout>
      <c:barChart>
        <c:barDir val="col"/>
        <c:grouping val="stacked"/>
        <c:varyColors val="0"/>
        <c:ser>
          <c:idx val="0"/>
          <c:order val="0"/>
          <c:tx>
            <c:v>Proceeds, YTD</c:v>
          </c:tx>
          <c:spPr>
            <a:solidFill>
              <a:srgbClr val="001EFF"/>
            </a:solidFill>
            <a:ln>
              <a:noFill/>
            </a:ln>
            <a:effectLst/>
          </c:spPr>
          <c:invertIfNegative val="0"/>
          <c:cat>
            <c:strRef>
              <c:f>'DCM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'DCM Volumes'!$B$11:$B$34</c:f>
              <c:numCache>
                <c:formatCode>"$"#,##0.00</c:formatCode>
                <c:ptCount val="24"/>
                <c:pt idx="0">
                  <c:v>1832.4</c:v>
                </c:pt>
                <c:pt idx="1">
                  <c:v>878.6</c:v>
                </c:pt>
                <c:pt idx="2">
                  <c:v>341.3</c:v>
                </c:pt>
                <c:pt idx="3">
                  <c:v>1171.9000000000001</c:v>
                </c:pt>
                <c:pt idx="4">
                  <c:v>713.7</c:v>
                </c:pt>
                <c:pt idx="5">
                  <c:v>815.2</c:v>
                </c:pt>
                <c:pt idx="6">
                  <c:v>2503.4</c:v>
                </c:pt>
                <c:pt idx="7">
                  <c:v>3488.1</c:v>
                </c:pt>
                <c:pt idx="8">
                  <c:v>1159.5</c:v>
                </c:pt>
                <c:pt idx="9">
                  <c:v>1496.7</c:v>
                </c:pt>
                <c:pt idx="10">
                  <c:v>3802.5</c:v>
                </c:pt>
                <c:pt idx="11">
                  <c:v>7218.7</c:v>
                </c:pt>
                <c:pt idx="12">
                  <c:v>3851.3</c:v>
                </c:pt>
                <c:pt idx="13">
                  <c:v>2728.2</c:v>
                </c:pt>
                <c:pt idx="14">
                  <c:v>2451.1</c:v>
                </c:pt>
                <c:pt idx="15">
                  <c:v>4456.3</c:v>
                </c:pt>
                <c:pt idx="16">
                  <c:v>3687.6</c:v>
                </c:pt>
                <c:pt idx="17">
                  <c:v>7175.2</c:v>
                </c:pt>
                <c:pt idx="18">
                  <c:v>12290.8</c:v>
                </c:pt>
                <c:pt idx="19">
                  <c:v>6163.9</c:v>
                </c:pt>
                <c:pt idx="20">
                  <c:v>8886.6</c:v>
                </c:pt>
                <c:pt idx="21">
                  <c:v>13204.2</c:v>
                </c:pt>
                <c:pt idx="22">
                  <c:v>11102.1</c:v>
                </c:pt>
                <c:pt idx="23">
                  <c:v>3802.5</c:v>
                </c:pt>
              </c:numCache>
            </c:numRef>
          </c:val>
          <c:extLst>
            <c:ext xmlns:c16="http://schemas.microsoft.com/office/drawing/2014/chart" uri="{C3380CC4-5D6E-409C-BE32-E72D297353CC}">
              <c16:uniqueId val="{00000000-4317-4B37-A458-12C1CC901934}"/>
            </c:ext>
          </c:extLst>
        </c:ser>
        <c:ser>
          <c:idx val="1"/>
          <c:order val="1"/>
          <c:tx>
            <c:v>Proceeds, Rest of Year</c:v>
          </c:tx>
          <c:spPr>
            <a:solidFill>
              <a:srgbClr val="EEEEEE">
                <a:lumMod val="75000"/>
              </a:srgbClr>
            </a:solidFill>
            <a:ln>
              <a:noFill/>
            </a:ln>
            <a:effectLst/>
          </c:spPr>
          <c:invertIfNegative val="0"/>
          <c:cat>
            <c:strRef>
              <c:f>'DCM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'DCM Volumes'!$B$68:$B$91</c:f>
              <c:numCache>
                <c:formatCode>"$"#,##0.00</c:formatCode>
                <c:ptCount val="24"/>
                <c:pt idx="0">
                  <c:v>1576.9</c:v>
                </c:pt>
                <c:pt idx="1">
                  <c:v>1718.2000000000003</c:v>
                </c:pt>
                <c:pt idx="2">
                  <c:v>2926.7999999999997</c:v>
                </c:pt>
                <c:pt idx="3">
                  <c:v>4196.3999999999996</c:v>
                </c:pt>
                <c:pt idx="4">
                  <c:v>2111.8000000000002</c:v>
                </c:pt>
                <c:pt idx="5">
                  <c:v>3189.2</c:v>
                </c:pt>
                <c:pt idx="6">
                  <c:v>3745.1</c:v>
                </c:pt>
                <c:pt idx="7">
                  <c:v>8512</c:v>
                </c:pt>
                <c:pt idx="8">
                  <c:v>375.70000000000005</c:v>
                </c:pt>
                <c:pt idx="9">
                  <c:v>8788.5</c:v>
                </c:pt>
                <c:pt idx="10">
                  <c:v>5787.2999999999993</c:v>
                </c:pt>
                <c:pt idx="11">
                  <c:v>5115.0999999999995</c:v>
                </c:pt>
                <c:pt idx="12">
                  <c:v>9449.2000000000007</c:v>
                </c:pt>
                <c:pt idx="13">
                  <c:v>17315.899999999998</c:v>
                </c:pt>
                <c:pt idx="14">
                  <c:v>17437.100000000002</c:v>
                </c:pt>
                <c:pt idx="15">
                  <c:v>11682.3</c:v>
                </c:pt>
                <c:pt idx="16">
                  <c:v>15110.4</c:v>
                </c:pt>
                <c:pt idx="17">
                  <c:v>19627.8</c:v>
                </c:pt>
                <c:pt idx="18">
                  <c:v>21216.899999999998</c:v>
                </c:pt>
                <c:pt idx="19">
                  <c:v>21018.699999999997</c:v>
                </c:pt>
                <c:pt idx="20">
                  <c:v>10336.1</c:v>
                </c:pt>
                <c:pt idx="21">
                  <c:v>29715.399999999998</c:v>
                </c:pt>
                <c:pt idx="22">
                  <c:v>14939.300000000001</c:v>
                </c:pt>
                <c:pt idx="23">
                  <c:v>0</c:v>
                </c:pt>
              </c:numCache>
            </c:numRef>
          </c:val>
          <c:extLst>
            <c:ext xmlns:c16="http://schemas.microsoft.com/office/drawing/2014/chart" uri="{C3380CC4-5D6E-409C-BE32-E72D297353CC}">
              <c16:uniqueId val="{00000001-4317-4B37-A458-12C1CC901934}"/>
            </c:ext>
          </c:extLst>
        </c:ser>
        <c:dLbls>
          <c:showLegendKey val="0"/>
          <c:showVal val="0"/>
          <c:showCatName val="0"/>
          <c:showSerName val="0"/>
          <c:showPercent val="0"/>
          <c:showBubbleSize val="0"/>
        </c:dLbls>
        <c:gapWidth val="30"/>
        <c:overlap val="100"/>
        <c:axId val="757557888"/>
        <c:axId val="757558216"/>
      </c:barChart>
      <c:lineChart>
        <c:grouping val="standard"/>
        <c:varyColors val="0"/>
        <c:ser>
          <c:idx val="2"/>
          <c:order val="2"/>
          <c:tx>
            <c:v># Issues, YTD</c:v>
          </c:tx>
          <c:spPr>
            <a:ln w="22225" cap="rnd">
              <a:solidFill>
                <a:srgbClr val="000000"/>
              </a:solidFill>
              <a:round/>
            </a:ln>
            <a:effectLst/>
          </c:spPr>
          <c:marker>
            <c:symbol val="none"/>
          </c:marker>
          <c:val>
            <c:numRef>
              <c:f>'DCM Volumes'!$C$11:$C$34</c:f>
              <c:numCache>
                <c:formatCode>_-* #,##0_-;\-* #,##0_-;_-* "-"??_-;_-@_-</c:formatCode>
                <c:ptCount val="24"/>
                <c:pt idx="0">
                  <c:v>4</c:v>
                </c:pt>
                <c:pt idx="1">
                  <c:v>3</c:v>
                </c:pt>
                <c:pt idx="2">
                  <c:v>2</c:v>
                </c:pt>
                <c:pt idx="3">
                  <c:v>5</c:v>
                </c:pt>
                <c:pt idx="4">
                  <c:v>3</c:v>
                </c:pt>
                <c:pt idx="5">
                  <c:v>2</c:v>
                </c:pt>
                <c:pt idx="6">
                  <c:v>7</c:v>
                </c:pt>
                <c:pt idx="7">
                  <c:v>13</c:v>
                </c:pt>
                <c:pt idx="8">
                  <c:v>6</c:v>
                </c:pt>
                <c:pt idx="9">
                  <c:v>2</c:v>
                </c:pt>
                <c:pt idx="10">
                  <c:v>16</c:v>
                </c:pt>
                <c:pt idx="11">
                  <c:v>10</c:v>
                </c:pt>
                <c:pt idx="12">
                  <c:v>6</c:v>
                </c:pt>
                <c:pt idx="13">
                  <c:v>9</c:v>
                </c:pt>
                <c:pt idx="14">
                  <c:v>12</c:v>
                </c:pt>
                <c:pt idx="15">
                  <c:v>13</c:v>
                </c:pt>
                <c:pt idx="16">
                  <c:v>22</c:v>
                </c:pt>
                <c:pt idx="17">
                  <c:v>25</c:v>
                </c:pt>
                <c:pt idx="18">
                  <c:v>19</c:v>
                </c:pt>
                <c:pt idx="19">
                  <c:v>11</c:v>
                </c:pt>
                <c:pt idx="20">
                  <c:v>18</c:v>
                </c:pt>
                <c:pt idx="21">
                  <c:v>28</c:v>
                </c:pt>
                <c:pt idx="22">
                  <c:v>22</c:v>
                </c:pt>
                <c:pt idx="23">
                  <c:v>13</c:v>
                </c:pt>
              </c:numCache>
            </c:numRef>
          </c:val>
          <c:smooth val="0"/>
          <c:extLst>
            <c:ext xmlns:c16="http://schemas.microsoft.com/office/drawing/2014/chart" uri="{C3380CC4-5D6E-409C-BE32-E72D297353CC}">
              <c16:uniqueId val="{00000002-4317-4B37-A458-12C1CC901934}"/>
            </c:ext>
          </c:extLst>
        </c:ser>
        <c:dLbls>
          <c:showLegendKey val="0"/>
          <c:showVal val="0"/>
          <c:showCatName val="0"/>
          <c:showSerName val="0"/>
          <c:showPercent val="0"/>
          <c:showBubbleSize val="0"/>
        </c:dLbls>
        <c:marker val="1"/>
        <c:smooth val="0"/>
        <c:axId val="2012175680"/>
        <c:axId val="2012174848"/>
      </c:lineChart>
      <c:catAx>
        <c:axId val="757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8216"/>
        <c:crosses val="autoZero"/>
        <c:auto val="1"/>
        <c:lblAlgn val="ctr"/>
        <c:lblOffset val="100"/>
        <c:noMultiLvlLbl val="0"/>
      </c:catAx>
      <c:valAx>
        <c:axId val="757558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7888"/>
        <c:crosses val="autoZero"/>
        <c:crossBetween val="between"/>
        <c:dispUnits>
          <c:builtInUnit val="thousands"/>
        </c:dispUnits>
      </c:valAx>
      <c:valAx>
        <c:axId val="2012174848"/>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12175680"/>
        <c:crosses val="max"/>
        <c:crossBetween val="between"/>
      </c:valAx>
      <c:catAx>
        <c:axId val="2012175680"/>
        <c:scaling>
          <c:orientation val="minMax"/>
        </c:scaling>
        <c:delete val="1"/>
        <c:axPos val="b"/>
        <c:majorTickMark val="out"/>
        <c:minorTickMark val="none"/>
        <c:tickLblPos val="nextTo"/>
        <c:crossAx val="2012174848"/>
        <c:crosses val="autoZero"/>
        <c:auto val="1"/>
        <c:lblAlgn val="ctr"/>
        <c:lblOffset val="100"/>
        <c:noMultiLvlLbl val="0"/>
      </c:catAx>
      <c:spPr>
        <a:noFill/>
        <a:ln>
          <a:noFill/>
        </a:ln>
        <a:effectLst/>
      </c:spPr>
    </c:plotArea>
    <c:legend>
      <c:legendPos val="b"/>
      <c:layout>
        <c:manualLayout>
          <c:xMode val="edge"/>
          <c:yMode val="edge"/>
          <c:x val="0.11057283882172371"/>
          <c:y val="0.9110596667106361"/>
          <c:w val="0.78746714627227443"/>
          <c:h val="8.89403332893637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2520050510718E-2"/>
          <c:y val="6.1339861030307689E-2"/>
          <c:w val="0.93273026682694149"/>
          <c:h val="0.74388083293998841"/>
        </c:manualLayout>
      </c:layout>
      <c:lineChart>
        <c:grouping val="standard"/>
        <c:varyColors val="0"/>
        <c:ser>
          <c:idx val="1"/>
          <c:order val="0"/>
          <c:tx>
            <c:v>M&amp;A</c:v>
          </c:tx>
          <c:spPr>
            <a:ln w="28575" cap="rnd">
              <a:solidFill>
                <a:srgbClr val="000000"/>
              </a:solidFill>
              <a:round/>
            </a:ln>
            <a:effectLst/>
          </c:spPr>
          <c:marker>
            <c:symbol val="none"/>
          </c:marker>
          <c:cat>
            <c:strRef>
              <c:f>'Fee Volumes'!$P$13:$P$36</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'Fee Volumes'!$M$13:$M$36</c:f>
              <c:numCache>
                <c:formatCode>\$\ #,##0.00;\(\$\ #,##0.00\)</c:formatCode>
                <c:ptCount val="24"/>
                <c:pt idx="0">
                  <c:v>2.7924199999999999</c:v>
                </c:pt>
                <c:pt idx="1">
                  <c:v>9.7409299999999988</c:v>
                </c:pt>
                <c:pt idx="2">
                  <c:v>7.0023299999999997</c:v>
                </c:pt>
                <c:pt idx="3">
                  <c:v>7.8902099999999997</c:v>
                </c:pt>
                <c:pt idx="4">
                  <c:v>23.544816700000005</c:v>
                </c:pt>
                <c:pt idx="5">
                  <c:v>9.6774700000000013</c:v>
                </c:pt>
                <c:pt idx="6">
                  <c:v>27.030729999999998</c:v>
                </c:pt>
                <c:pt idx="7">
                  <c:v>29.191480000000006</c:v>
                </c:pt>
                <c:pt idx="8">
                  <c:v>49.534975500000002</c:v>
                </c:pt>
                <c:pt idx="9">
                  <c:v>19.59104</c:v>
                </c:pt>
                <c:pt idx="10">
                  <c:v>23.534469999999999</c:v>
                </c:pt>
                <c:pt idx="11">
                  <c:v>87.404209999999992</c:v>
                </c:pt>
                <c:pt idx="12">
                  <c:v>33.785245000000003</c:v>
                </c:pt>
                <c:pt idx="13">
                  <c:v>31.534429999999997</c:v>
                </c:pt>
                <c:pt idx="14">
                  <c:v>52.700710000000008</c:v>
                </c:pt>
                <c:pt idx="15">
                  <c:v>28.85569499999999</c:v>
                </c:pt>
                <c:pt idx="16">
                  <c:v>49.660133299999998</c:v>
                </c:pt>
                <c:pt idx="17">
                  <c:v>60.020579999999995</c:v>
                </c:pt>
                <c:pt idx="18">
                  <c:v>31.030984400000033</c:v>
                </c:pt>
                <c:pt idx="19">
                  <c:v>53.135122500000001</c:v>
                </c:pt>
                <c:pt idx="20">
                  <c:v>29.980920000000008</c:v>
                </c:pt>
                <c:pt idx="21">
                  <c:v>15.273772599999997</c:v>
                </c:pt>
                <c:pt idx="22">
                  <c:v>55.367061899999989</c:v>
                </c:pt>
                <c:pt idx="23">
                  <c:v>14.043275</c:v>
                </c:pt>
              </c:numCache>
            </c:numRef>
          </c:val>
          <c:smooth val="0"/>
          <c:extLst>
            <c:ext xmlns:c16="http://schemas.microsoft.com/office/drawing/2014/chart" uri="{C3380CC4-5D6E-409C-BE32-E72D297353CC}">
              <c16:uniqueId val="{00000000-3380-4C64-B3EA-E33C0000914E}"/>
            </c:ext>
          </c:extLst>
        </c:ser>
        <c:ser>
          <c:idx val="2"/>
          <c:order val="1"/>
          <c:tx>
            <c:v>Equity</c:v>
          </c:tx>
          <c:spPr>
            <a:ln w="28575" cap="rnd">
              <a:solidFill>
                <a:srgbClr val="9064CD"/>
              </a:solidFill>
              <a:round/>
            </a:ln>
            <a:effectLst/>
          </c:spPr>
          <c:marker>
            <c:symbol val="none"/>
          </c:marker>
          <c:cat>
            <c:strRef>
              <c:f>'Fee Volumes'!$P$13:$P$36</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'Fee Volumes'!$K$13:$K$36</c:f>
              <c:numCache>
                <c:formatCode>\$\ #,##0.00;\(\$\ #,##0.00\)</c:formatCode>
                <c:ptCount val="24"/>
                <c:pt idx="0">
                  <c:v>4.97363</c:v>
                </c:pt>
                <c:pt idx="1">
                  <c:v>1.8435700000000002</c:v>
                </c:pt>
                <c:pt idx="2">
                  <c:v>4.5103400000000002</c:v>
                </c:pt>
                <c:pt idx="3">
                  <c:v>14.364989999999999</c:v>
                </c:pt>
                <c:pt idx="4">
                  <c:v>21.969239999999999</c:v>
                </c:pt>
                <c:pt idx="5">
                  <c:v>20.207410000000003</c:v>
                </c:pt>
                <c:pt idx="6">
                  <c:v>30.122339999999991</c:v>
                </c:pt>
                <c:pt idx="7">
                  <c:v>55.904259999999994</c:v>
                </c:pt>
                <c:pt idx="8">
                  <c:v>16.91188</c:v>
                </c:pt>
                <c:pt idx="9">
                  <c:v>18.667770000000001</c:v>
                </c:pt>
                <c:pt idx="10">
                  <c:v>0.87226000000000004</c:v>
                </c:pt>
                <c:pt idx="11">
                  <c:v>25.985789999999998</c:v>
                </c:pt>
                <c:pt idx="12">
                  <c:v>12.846719999999999</c:v>
                </c:pt>
                <c:pt idx="13">
                  <c:v>24.242310000000003</c:v>
                </c:pt>
                <c:pt idx="14">
                  <c:v>9.4829499999999971</c:v>
                </c:pt>
                <c:pt idx="15">
                  <c:v>30.306659999999997</c:v>
                </c:pt>
                <c:pt idx="16">
                  <c:v>19.176090000000002</c:v>
                </c:pt>
                <c:pt idx="17">
                  <c:v>11.165700000000001</c:v>
                </c:pt>
                <c:pt idx="18">
                  <c:v>38.71065999999999</c:v>
                </c:pt>
                <c:pt idx="19">
                  <c:v>11.60441</c:v>
                </c:pt>
                <c:pt idx="20">
                  <c:v>46.012410000000017</c:v>
                </c:pt>
                <c:pt idx="21">
                  <c:v>8.9329200000000011</c:v>
                </c:pt>
                <c:pt idx="22">
                  <c:v>8.8169399999999989</c:v>
                </c:pt>
                <c:pt idx="23">
                  <c:v>9.6027699999999996</c:v>
                </c:pt>
              </c:numCache>
            </c:numRef>
          </c:val>
          <c:smooth val="0"/>
          <c:extLst>
            <c:ext xmlns:c16="http://schemas.microsoft.com/office/drawing/2014/chart" uri="{C3380CC4-5D6E-409C-BE32-E72D297353CC}">
              <c16:uniqueId val="{00000001-3380-4C64-B3EA-E33C0000914E}"/>
            </c:ext>
          </c:extLst>
        </c:ser>
        <c:ser>
          <c:idx val="0"/>
          <c:order val="2"/>
          <c:tx>
            <c:v>Bonds</c:v>
          </c:tx>
          <c:spPr>
            <a:ln w="28575" cap="rnd">
              <a:solidFill>
                <a:schemeClr val="accent1"/>
              </a:solidFill>
              <a:round/>
            </a:ln>
            <a:effectLst/>
          </c:spPr>
          <c:marker>
            <c:symbol val="none"/>
          </c:marker>
          <c:cat>
            <c:strRef>
              <c:f>'Fee Volumes'!$P$13:$P$36</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'Fee Volumes'!$J$13:$J$36</c:f>
              <c:numCache>
                <c:formatCode>\$\ #,##0.00;\(\$\ #,##0.00\)</c:formatCode>
                <c:ptCount val="24"/>
                <c:pt idx="0">
                  <c:v>9.2117399999999989</c:v>
                </c:pt>
                <c:pt idx="1">
                  <c:v>3.2071900000000007</c:v>
                </c:pt>
                <c:pt idx="2">
                  <c:v>0.60536000000000001</c:v>
                </c:pt>
                <c:pt idx="3">
                  <c:v>15.702450000000002</c:v>
                </c:pt>
                <c:pt idx="4">
                  <c:v>9.6946400000000015</c:v>
                </c:pt>
                <c:pt idx="5">
                  <c:v>4.0706499999999997</c:v>
                </c:pt>
                <c:pt idx="6">
                  <c:v>10.843669999999998</c:v>
                </c:pt>
                <c:pt idx="7">
                  <c:v>20.669890000000006</c:v>
                </c:pt>
                <c:pt idx="8">
                  <c:v>2.3273099999999998</c:v>
                </c:pt>
                <c:pt idx="9">
                  <c:v>2.1821900000000003</c:v>
                </c:pt>
                <c:pt idx="10">
                  <c:v>12.005339999999997</c:v>
                </c:pt>
                <c:pt idx="11">
                  <c:v>33.416809999999998</c:v>
                </c:pt>
                <c:pt idx="12">
                  <c:v>7.1439599999999999</c:v>
                </c:pt>
                <c:pt idx="13">
                  <c:v>5.2282900000000012</c:v>
                </c:pt>
                <c:pt idx="14">
                  <c:v>2.1445799999999999</c:v>
                </c:pt>
                <c:pt idx="15">
                  <c:v>20.58730000000001</c:v>
                </c:pt>
                <c:pt idx="16">
                  <c:v>9.4500400000000013</c:v>
                </c:pt>
                <c:pt idx="17">
                  <c:v>13.53131</c:v>
                </c:pt>
                <c:pt idx="18">
                  <c:v>30.069059999999979</c:v>
                </c:pt>
                <c:pt idx="19">
                  <c:v>18.63777</c:v>
                </c:pt>
                <c:pt idx="20">
                  <c:v>23.656940000000009</c:v>
                </c:pt>
                <c:pt idx="21">
                  <c:v>49.17797999999997</c:v>
                </c:pt>
                <c:pt idx="22">
                  <c:v>43.49006</c:v>
                </c:pt>
                <c:pt idx="23">
                  <c:v>23.151260000000001</c:v>
                </c:pt>
              </c:numCache>
            </c:numRef>
          </c:val>
          <c:smooth val="0"/>
          <c:extLst>
            <c:ext xmlns:c16="http://schemas.microsoft.com/office/drawing/2014/chart" uri="{C3380CC4-5D6E-409C-BE32-E72D297353CC}">
              <c16:uniqueId val="{00000002-3380-4C64-B3EA-E33C0000914E}"/>
            </c:ext>
          </c:extLst>
        </c:ser>
        <c:ser>
          <c:idx val="3"/>
          <c:order val="3"/>
          <c:tx>
            <c:v>Loans</c:v>
          </c:tx>
          <c:spPr>
            <a:ln w="28575" cap="rnd">
              <a:solidFill>
                <a:schemeClr val="accent4"/>
              </a:solidFill>
              <a:round/>
            </a:ln>
            <a:effectLst/>
          </c:spPr>
          <c:marker>
            <c:symbol val="none"/>
          </c:marker>
          <c:cat>
            <c:strRef>
              <c:f>'Fee Volumes'!$P$13:$P$36</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'Fee Volumes'!$L$13:$L$36</c:f>
              <c:numCache>
                <c:formatCode>\$\ #,##0.00;\(\$\ #,##0.00\)</c:formatCode>
                <c:ptCount val="24"/>
                <c:pt idx="0">
                  <c:v>3.5950200000000003</c:v>
                </c:pt>
                <c:pt idx="1">
                  <c:v>9.4037599999999966</c:v>
                </c:pt>
                <c:pt idx="2">
                  <c:v>3.3815000000000004</c:v>
                </c:pt>
                <c:pt idx="3">
                  <c:v>7.6765400000000001</c:v>
                </c:pt>
                <c:pt idx="4">
                  <c:v>4.0765999999999991</c:v>
                </c:pt>
                <c:pt idx="5">
                  <c:v>2.2783999999999995</c:v>
                </c:pt>
                <c:pt idx="6">
                  <c:v>6.6095600000000081</c:v>
                </c:pt>
                <c:pt idx="7">
                  <c:v>4.464450000000002</c:v>
                </c:pt>
                <c:pt idx="8">
                  <c:v>14.200299999999999</c:v>
                </c:pt>
                <c:pt idx="9">
                  <c:v>2.7475899999999998</c:v>
                </c:pt>
                <c:pt idx="10">
                  <c:v>7.2844200000000026</c:v>
                </c:pt>
                <c:pt idx="11">
                  <c:v>41.999599999999987</c:v>
                </c:pt>
                <c:pt idx="12">
                  <c:v>12.380289999999992</c:v>
                </c:pt>
                <c:pt idx="13">
                  <c:v>55.640839999999983</c:v>
                </c:pt>
                <c:pt idx="14">
                  <c:v>9.4653699999999912</c:v>
                </c:pt>
                <c:pt idx="15">
                  <c:v>80.660039999999924</c:v>
                </c:pt>
                <c:pt idx="16">
                  <c:v>18.337910000000001</c:v>
                </c:pt>
                <c:pt idx="17">
                  <c:v>38.540179999999999</c:v>
                </c:pt>
                <c:pt idx="18">
                  <c:v>28.29811999999999</c:v>
                </c:pt>
                <c:pt idx="19">
                  <c:v>79.779989999999941</c:v>
                </c:pt>
                <c:pt idx="20">
                  <c:v>87.669200000000004</c:v>
                </c:pt>
                <c:pt idx="21">
                  <c:v>33.298770000000005</c:v>
                </c:pt>
                <c:pt idx="22">
                  <c:v>21.179780000000001</c:v>
                </c:pt>
                <c:pt idx="23">
                  <c:v>18.017149999999997</c:v>
                </c:pt>
              </c:numCache>
            </c:numRef>
          </c:val>
          <c:smooth val="0"/>
          <c:extLst>
            <c:ext xmlns:c16="http://schemas.microsoft.com/office/drawing/2014/chart" uri="{C3380CC4-5D6E-409C-BE32-E72D297353CC}">
              <c16:uniqueId val="{00000003-3380-4C64-B3EA-E33C0000914E}"/>
            </c:ext>
          </c:extLst>
        </c:ser>
        <c:dLbls>
          <c:showLegendKey val="0"/>
          <c:showVal val="0"/>
          <c:showCatName val="0"/>
          <c:showSerName val="0"/>
          <c:showPercent val="0"/>
          <c:showBubbleSize val="0"/>
        </c:dLbls>
        <c:smooth val="0"/>
        <c:axId val="757557888"/>
        <c:axId val="757558216"/>
      </c:lineChart>
      <c:catAx>
        <c:axId val="757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8216"/>
        <c:crosses val="autoZero"/>
        <c:auto val="1"/>
        <c:lblAlgn val="ctr"/>
        <c:lblOffset val="100"/>
        <c:noMultiLvlLbl val="0"/>
      </c:catAx>
      <c:valAx>
        <c:axId val="757558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7888"/>
        <c:crosses val="autoZero"/>
        <c:crossBetween val="between"/>
      </c:valAx>
      <c:spPr>
        <a:noFill/>
        <a:ln>
          <a:noFill/>
        </a:ln>
        <a:effectLst/>
      </c:spPr>
    </c:plotArea>
    <c:legend>
      <c:legendPos val="b"/>
      <c:layout>
        <c:manualLayout>
          <c:xMode val="edge"/>
          <c:yMode val="edge"/>
          <c:x val="0.23364972099961159"/>
          <c:y val="0.91105983600259055"/>
          <c:w val="0.53133331979450993"/>
          <c:h val="8.89401639974094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54816748699651"/>
          <c:y val="3.8060359455592248E-3"/>
          <c:w val="0.66245183251300355"/>
          <c:h val="0.97117386524862503"/>
        </c:manualLayout>
      </c:layout>
      <c:barChart>
        <c:barDir val="bar"/>
        <c:grouping val="stacked"/>
        <c:varyColors val="0"/>
        <c:ser>
          <c:idx val="0"/>
          <c:order val="0"/>
          <c:spPr>
            <a:solidFill>
              <a:schemeClr val="accent4"/>
            </a:solidFill>
            <a:ln w="15875">
              <a:solidFill>
                <a:schemeClr val="bg1"/>
              </a:solid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'M&amp;A Nations &amp; Sectors'!$L$7:$L$18</c:f>
              <c:strCache>
                <c:ptCount val="12"/>
                <c:pt idx="0">
                  <c:v>Materials</c:v>
                </c:pt>
                <c:pt idx="1">
                  <c:v>Energy and Power</c:v>
                </c:pt>
                <c:pt idx="2">
                  <c:v>Consumer Products and Services</c:v>
                </c:pt>
                <c:pt idx="3">
                  <c:v>Telecommunications</c:v>
                </c:pt>
                <c:pt idx="4">
                  <c:v>Real Estate</c:v>
                </c:pt>
                <c:pt idx="5">
                  <c:v>Financials</c:v>
                </c:pt>
                <c:pt idx="6">
                  <c:v>High Technology</c:v>
                </c:pt>
                <c:pt idx="7">
                  <c:v>Healthcare</c:v>
                </c:pt>
                <c:pt idx="8">
                  <c:v>Consumer Staples</c:v>
                </c:pt>
                <c:pt idx="9">
                  <c:v>Industrials</c:v>
                </c:pt>
                <c:pt idx="10">
                  <c:v>Government and Agencies</c:v>
                </c:pt>
                <c:pt idx="11">
                  <c:v>Retail</c:v>
                </c:pt>
              </c:strCache>
            </c:strRef>
          </c:cat>
          <c:val>
            <c:numRef>
              <c:f>'M&amp;A Nations &amp; Sectors'!$M$7:$M$18</c:f>
              <c:numCache>
                <c:formatCode>"$"#,##0.0</c:formatCode>
                <c:ptCount val="12"/>
                <c:pt idx="0">
                  <c:v>699.4</c:v>
                </c:pt>
                <c:pt idx="1">
                  <c:v>414.6</c:v>
                </c:pt>
                <c:pt idx="2">
                  <c:v>377.2</c:v>
                </c:pt>
                <c:pt idx="3">
                  <c:v>316.7</c:v>
                </c:pt>
                <c:pt idx="4">
                  <c:v>293</c:v>
                </c:pt>
                <c:pt idx="5">
                  <c:v>113.8</c:v>
                </c:pt>
                <c:pt idx="6">
                  <c:v>35.200000000000003</c:v>
                </c:pt>
                <c:pt idx="7">
                  <c:v>30</c:v>
                </c:pt>
                <c:pt idx="8">
                  <c:v>11.3</c:v>
                </c:pt>
                <c:pt idx="9">
                  <c:v>7.2</c:v>
                </c:pt>
                <c:pt idx="10">
                  <c:v>3.3</c:v>
                </c:pt>
                <c:pt idx="11">
                  <c:v>2.1</c:v>
                </c:pt>
              </c:numCache>
            </c:numRef>
          </c:val>
          <c:extLst>
            <c:ext xmlns:c16="http://schemas.microsoft.com/office/drawing/2014/chart" uri="{C3380CC4-5D6E-409C-BE32-E72D297353CC}">
              <c16:uniqueId val="{00000000-8E83-402A-A558-8B9E02CD3E8F}"/>
            </c:ext>
          </c:extLst>
        </c:ser>
        <c:dLbls>
          <c:showLegendKey val="0"/>
          <c:showVal val="0"/>
          <c:showCatName val="0"/>
          <c:showSerName val="0"/>
          <c:showPercent val="0"/>
          <c:showBubbleSize val="0"/>
        </c:dLbls>
        <c:gapWidth val="35"/>
        <c:overlap val="100"/>
        <c:axId val="1014840768"/>
        <c:axId val="1183726400"/>
      </c:barChart>
      <c:catAx>
        <c:axId val="10148407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726400"/>
        <c:crosses val="autoZero"/>
        <c:auto val="1"/>
        <c:lblAlgn val="ctr"/>
        <c:lblOffset val="100"/>
        <c:noMultiLvlLbl val="0"/>
      </c:catAx>
      <c:valAx>
        <c:axId val="1183726400"/>
        <c:scaling>
          <c:orientation val="minMax"/>
        </c:scaling>
        <c:delete val="1"/>
        <c:axPos val="t"/>
        <c:numFmt formatCode="&quot;$&quot;#,##0.0" sourceLinked="1"/>
        <c:majorTickMark val="none"/>
        <c:minorTickMark val="none"/>
        <c:tickLblPos val="nextTo"/>
        <c:crossAx val="1014840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2520050510718E-2"/>
          <c:y val="6.1339861030307689E-2"/>
          <c:w val="0.93273026682694149"/>
          <c:h val="0.74388083293998841"/>
        </c:manualLayout>
      </c:layout>
      <c:barChart>
        <c:barDir val="col"/>
        <c:grouping val="stacked"/>
        <c:varyColors val="0"/>
        <c:ser>
          <c:idx val="0"/>
          <c:order val="0"/>
          <c:tx>
            <c:v>YTD (US$ bil)</c:v>
          </c:tx>
          <c:spPr>
            <a:solidFill>
              <a:srgbClr val="001EFF"/>
            </a:solidFill>
            <a:ln>
              <a:noFill/>
            </a:ln>
            <a:effectLst/>
          </c:spPr>
          <c:invertIfNegative val="0"/>
          <c:cat>
            <c:strRef>
              <c:f>'M&amp;A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'M&amp;A Volumes'!$B$11:$B$34</c:f>
              <c:numCache>
                <c:formatCode>"$"#,##0.00</c:formatCode>
                <c:ptCount val="24"/>
                <c:pt idx="0">
                  <c:v>4231.8999999999996</c:v>
                </c:pt>
                <c:pt idx="1">
                  <c:v>13982.5</c:v>
                </c:pt>
                <c:pt idx="2">
                  <c:v>2922.9</c:v>
                </c:pt>
                <c:pt idx="3">
                  <c:v>768.1</c:v>
                </c:pt>
                <c:pt idx="4">
                  <c:v>3589.3</c:v>
                </c:pt>
                <c:pt idx="5">
                  <c:v>4877.8</c:v>
                </c:pt>
                <c:pt idx="6">
                  <c:v>7243.6</c:v>
                </c:pt>
                <c:pt idx="7">
                  <c:v>12411</c:v>
                </c:pt>
                <c:pt idx="8">
                  <c:v>4617.1000000000004</c:v>
                </c:pt>
                <c:pt idx="9">
                  <c:v>6421.7</c:v>
                </c:pt>
                <c:pt idx="10">
                  <c:v>19746.2</c:v>
                </c:pt>
                <c:pt idx="11">
                  <c:v>12161.7</c:v>
                </c:pt>
                <c:pt idx="12">
                  <c:v>6061.4</c:v>
                </c:pt>
                <c:pt idx="13">
                  <c:v>10711.3</c:v>
                </c:pt>
                <c:pt idx="14">
                  <c:v>4436.3</c:v>
                </c:pt>
                <c:pt idx="15">
                  <c:v>5391.7</c:v>
                </c:pt>
                <c:pt idx="16">
                  <c:v>4249.2</c:v>
                </c:pt>
                <c:pt idx="17">
                  <c:v>10817.1</c:v>
                </c:pt>
                <c:pt idx="18">
                  <c:v>5641.3</c:v>
                </c:pt>
                <c:pt idx="19">
                  <c:v>9314.4</c:v>
                </c:pt>
                <c:pt idx="20">
                  <c:v>5910.3</c:v>
                </c:pt>
                <c:pt idx="21">
                  <c:v>7532.4</c:v>
                </c:pt>
                <c:pt idx="22">
                  <c:v>14397.9</c:v>
                </c:pt>
                <c:pt idx="23">
                  <c:v>2878.1</c:v>
                </c:pt>
              </c:numCache>
            </c:numRef>
          </c:val>
          <c:extLst>
            <c:ext xmlns:c16="http://schemas.microsoft.com/office/drawing/2014/chart" uri="{C3380CC4-5D6E-409C-BE32-E72D297353CC}">
              <c16:uniqueId val="{00000000-4137-4648-AD79-F3F2511F47F6}"/>
            </c:ext>
          </c:extLst>
        </c:ser>
        <c:ser>
          <c:idx val="1"/>
          <c:order val="1"/>
          <c:tx>
            <c:v>Rest of Year (US$ bil)</c:v>
          </c:tx>
          <c:spPr>
            <a:solidFill>
              <a:srgbClr val="EEEEEE">
                <a:lumMod val="75000"/>
              </a:srgbClr>
            </a:solidFill>
            <a:ln>
              <a:noFill/>
            </a:ln>
            <a:effectLst/>
          </c:spPr>
          <c:invertIfNegative val="0"/>
          <c:cat>
            <c:strRef>
              <c:f>'M&amp;A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'M&amp;A Volumes'!$B$68:$B$91</c:f>
              <c:numCache>
                <c:formatCode>"$"#,##0.00</c:formatCode>
                <c:ptCount val="24"/>
                <c:pt idx="0">
                  <c:v>14825.199999999999</c:v>
                </c:pt>
                <c:pt idx="1">
                  <c:v>5901</c:v>
                </c:pt>
                <c:pt idx="2">
                  <c:v>6455.7000000000007</c:v>
                </c:pt>
                <c:pt idx="3">
                  <c:v>11606.199999999999</c:v>
                </c:pt>
                <c:pt idx="4">
                  <c:v>12990.5</c:v>
                </c:pt>
                <c:pt idx="5">
                  <c:v>19321</c:v>
                </c:pt>
                <c:pt idx="6">
                  <c:v>37739.5</c:v>
                </c:pt>
                <c:pt idx="7">
                  <c:v>41258.1</c:v>
                </c:pt>
                <c:pt idx="8">
                  <c:v>25496.5</c:v>
                </c:pt>
                <c:pt idx="9">
                  <c:v>15013.2</c:v>
                </c:pt>
                <c:pt idx="10">
                  <c:v>32957.600000000006</c:v>
                </c:pt>
                <c:pt idx="11">
                  <c:v>25964.899999999998</c:v>
                </c:pt>
                <c:pt idx="12">
                  <c:v>18976</c:v>
                </c:pt>
                <c:pt idx="13">
                  <c:v>26122.2</c:v>
                </c:pt>
                <c:pt idx="14">
                  <c:v>33105.5</c:v>
                </c:pt>
                <c:pt idx="15">
                  <c:v>58275.4</c:v>
                </c:pt>
                <c:pt idx="16">
                  <c:v>38106.400000000001</c:v>
                </c:pt>
                <c:pt idx="17">
                  <c:v>22393.200000000004</c:v>
                </c:pt>
                <c:pt idx="18">
                  <c:v>26736</c:v>
                </c:pt>
                <c:pt idx="19">
                  <c:v>58170.1</c:v>
                </c:pt>
                <c:pt idx="20">
                  <c:v>20217.2</c:v>
                </c:pt>
                <c:pt idx="21">
                  <c:v>117752.20000000001</c:v>
                </c:pt>
                <c:pt idx="22">
                  <c:v>28398.199999999997</c:v>
                </c:pt>
                <c:pt idx="23">
                  <c:v>0</c:v>
                </c:pt>
              </c:numCache>
            </c:numRef>
          </c:val>
          <c:extLst>
            <c:ext xmlns:c16="http://schemas.microsoft.com/office/drawing/2014/chart" uri="{C3380CC4-5D6E-409C-BE32-E72D297353CC}">
              <c16:uniqueId val="{00000001-4137-4648-AD79-F3F2511F47F6}"/>
            </c:ext>
          </c:extLst>
        </c:ser>
        <c:dLbls>
          <c:showLegendKey val="0"/>
          <c:showVal val="0"/>
          <c:showCatName val="0"/>
          <c:showSerName val="0"/>
          <c:showPercent val="0"/>
          <c:showBubbleSize val="0"/>
        </c:dLbls>
        <c:gapWidth val="30"/>
        <c:overlap val="100"/>
        <c:axId val="757557888"/>
        <c:axId val="757558216"/>
      </c:barChart>
      <c:lineChart>
        <c:grouping val="standard"/>
        <c:varyColors val="0"/>
        <c:ser>
          <c:idx val="2"/>
          <c:order val="2"/>
          <c:tx>
            <c:v># Deals, YTD</c:v>
          </c:tx>
          <c:spPr>
            <a:ln w="22225" cap="rnd">
              <a:solidFill>
                <a:srgbClr val="000000"/>
              </a:solidFill>
              <a:round/>
            </a:ln>
            <a:effectLst/>
          </c:spPr>
          <c:marker>
            <c:symbol val="none"/>
          </c:marker>
          <c:cat>
            <c:strRef>
              <c:f>'M&amp;A Volumes'!$A$69:$A$91</c:f>
              <c:strCache>
                <c:ptCount val="23"/>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'M&amp;A Volumes'!$C$11:$C$34</c:f>
              <c:numCache>
                <c:formatCode>_-* #,##0_-;\-* #,##0_-;_-* "-"??_-;_-@_-</c:formatCode>
                <c:ptCount val="24"/>
                <c:pt idx="0">
                  <c:v>133</c:v>
                </c:pt>
                <c:pt idx="1">
                  <c:v>125</c:v>
                </c:pt>
                <c:pt idx="2">
                  <c:v>70</c:v>
                </c:pt>
                <c:pt idx="3">
                  <c:v>64</c:v>
                </c:pt>
                <c:pt idx="4">
                  <c:v>102</c:v>
                </c:pt>
                <c:pt idx="5">
                  <c:v>124</c:v>
                </c:pt>
                <c:pt idx="6">
                  <c:v>132</c:v>
                </c:pt>
                <c:pt idx="7">
                  <c:v>173</c:v>
                </c:pt>
                <c:pt idx="8">
                  <c:v>173</c:v>
                </c:pt>
                <c:pt idx="9">
                  <c:v>131</c:v>
                </c:pt>
                <c:pt idx="10">
                  <c:v>177</c:v>
                </c:pt>
                <c:pt idx="11">
                  <c:v>155</c:v>
                </c:pt>
                <c:pt idx="12">
                  <c:v>178</c:v>
                </c:pt>
                <c:pt idx="13">
                  <c:v>138</c:v>
                </c:pt>
                <c:pt idx="14">
                  <c:v>172</c:v>
                </c:pt>
                <c:pt idx="15">
                  <c:v>195</c:v>
                </c:pt>
                <c:pt idx="16">
                  <c:v>219</c:v>
                </c:pt>
                <c:pt idx="17">
                  <c:v>234</c:v>
                </c:pt>
                <c:pt idx="18">
                  <c:v>178</c:v>
                </c:pt>
                <c:pt idx="19">
                  <c:v>187</c:v>
                </c:pt>
                <c:pt idx="20">
                  <c:v>201</c:v>
                </c:pt>
                <c:pt idx="21">
                  <c:v>198</c:v>
                </c:pt>
                <c:pt idx="22">
                  <c:v>247</c:v>
                </c:pt>
                <c:pt idx="23">
                  <c:v>173</c:v>
                </c:pt>
              </c:numCache>
            </c:numRef>
          </c:val>
          <c:smooth val="0"/>
          <c:extLst>
            <c:ext xmlns:c16="http://schemas.microsoft.com/office/drawing/2014/chart" uri="{C3380CC4-5D6E-409C-BE32-E72D297353CC}">
              <c16:uniqueId val="{00000002-4137-4648-AD79-F3F2511F47F6}"/>
            </c:ext>
          </c:extLst>
        </c:ser>
        <c:dLbls>
          <c:showLegendKey val="0"/>
          <c:showVal val="0"/>
          <c:showCatName val="0"/>
          <c:showSerName val="0"/>
          <c:showPercent val="0"/>
          <c:showBubbleSize val="0"/>
        </c:dLbls>
        <c:marker val="1"/>
        <c:smooth val="0"/>
        <c:axId val="939182608"/>
        <c:axId val="939180944"/>
      </c:lineChart>
      <c:catAx>
        <c:axId val="757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8216"/>
        <c:crosses val="autoZero"/>
        <c:auto val="1"/>
        <c:lblAlgn val="ctr"/>
        <c:lblOffset val="100"/>
        <c:noMultiLvlLbl val="0"/>
      </c:catAx>
      <c:valAx>
        <c:axId val="757558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7888"/>
        <c:crosses val="autoZero"/>
        <c:crossBetween val="between"/>
        <c:dispUnits>
          <c:builtInUnit val="thousands"/>
        </c:dispUnits>
      </c:valAx>
      <c:valAx>
        <c:axId val="939180944"/>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39182608"/>
        <c:crosses val="max"/>
        <c:crossBetween val="between"/>
      </c:valAx>
      <c:catAx>
        <c:axId val="939182608"/>
        <c:scaling>
          <c:orientation val="minMax"/>
        </c:scaling>
        <c:delete val="1"/>
        <c:axPos val="b"/>
        <c:numFmt formatCode="General" sourceLinked="1"/>
        <c:majorTickMark val="out"/>
        <c:minorTickMark val="none"/>
        <c:tickLblPos val="nextTo"/>
        <c:crossAx val="939180944"/>
        <c:crosses val="autoZero"/>
        <c:auto val="1"/>
        <c:lblAlgn val="ctr"/>
        <c:lblOffset val="100"/>
        <c:noMultiLvlLbl val="0"/>
      </c:catAx>
      <c:spPr>
        <a:noFill/>
        <a:ln>
          <a:noFill/>
        </a:ln>
        <a:effectLst/>
      </c:spPr>
    </c:plotArea>
    <c:legend>
      <c:legendPos val="b"/>
      <c:layout>
        <c:manualLayout>
          <c:xMode val="edge"/>
          <c:yMode val="edge"/>
          <c:x val="0.14772813295744072"/>
          <c:y val="0.9110596667106361"/>
          <c:w val="0.68426337983718222"/>
          <c:h val="8.89403332893637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2520050510718E-2"/>
          <c:y val="6.1339861030307689E-2"/>
          <c:w val="0.93273026682694149"/>
          <c:h val="0.74388083293998841"/>
        </c:manualLayout>
      </c:layout>
      <c:lineChart>
        <c:grouping val="standard"/>
        <c:varyColors val="0"/>
        <c:ser>
          <c:idx val="1"/>
          <c:order val="0"/>
          <c:tx>
            <c:v>Domestic</c:v>
          </c:tx>
          <c:spPr>
            <a:ln w="28575" cap="rnd">
              <a:solidFill>
                <a:srgbClr val="000000"/>
              </a:solidFill>
              <a:round/>
            </a:ln>
            <a:effectLst/>
          </c:spPr>
          <c:marker>
            <c:symbol val="none"/>
          </c:marker>
          <c:cat>
            <c:strRef>
              <c:f>'M&amp;A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'M&amp;A Volumes'!$H$11:$H$34</c:f>
              <c:numCache>
                <c:formatCode>"$"#,##0.00</c:formatCode>
                <c:ptCount val="24"/>
                <c:pt idx="0">
                  <c:v>1721.4</c:v>
                </c:pt>
                <c:pt idx="1">
                  <c:v>2199.1999999999998</c:v>
                </c:pt>
                <c:pt idx="2">
                  <c:v>183.8</c:v>
                </c:pt>
                <c:pt idx="3">
                  <c:v>194.3</c:v>
                </c:pt>
                <c:pt idx="4">
                  <c:v>501.3</c:v>
                </c:pt>
                <c:pt idx="5">
                  <c:v>136.30000000000001</c:v>
                </c:pt>
                <c:pt idx="6">
                  <c:v>1344.9</c:v>
                </c:pt>
                <c:pt idx="7">
                  <c:v>1402.5</c:v>
                </c:pt>
                <c:pt idx="8">
                  <c:v>1807.2</c:v>
                </c:pt>
                <c:pt idx="9">
                  <c:v>2460.5</c:v>
                </c:pt>
                <c:pt idx="10">
                  <c:v>3971.1</c:v>
                </c:pt>
                <c:pt idx="11">
                  <c:v>3660.2</c:v>
                </c:pt>
                <c:pt idx="12">
                  <c:v>1820.7</c:v>
                </c:pt>
                <c:pt idx="13">
                  <c:v>5836.5</c:v>
                </c:pt>
                <c:pt idx="14">
                  <c:v>1670.1</c:v>
                </c:pt>
                <c:pt idx="15">
                  <c:v>1598.9</c:v>
                </c:pt>
                <c:pt idx="16">
                  <c:v>700.9</c:v>
                </c:pt>
                <c:pt idx="17">
                  <c:v>2501.9</c:v>
                </c:pt>
                <c:pt idx="18">
                  <c:v>819.4</c:v>
                </c:pt>
                <c:pt idx="19">
                  <c:v>5760.4</c:v>
                </c:pt>
                <c:pt idx="20">
                  <c:v>1268.5</c:v>
                </c:pt>
                <c:pt idx="21">
                  <c:v>2667.5</c:v>
                </c:pt>
                <c:pt idx="22">
                  <c:v>2318.1999999999998</c:v>
                </c:pt>
                <c:pt idx="23">
                  <c:v>838.6</c:v>
                </c:pt>
              </c:numCache>
            </c:numRef>
          </c:val>
          <c:smooth val="0"/>
          <c:extLst>
            <c:ext xmlns:c16="http://schemas.microsoft.com/office/drawing/2014/chart" uri="{C3380CC4-5D6E-409C-BE32-E72D297353CC}">
              <c16:uniqueId val="{00000000-67C9-4916-ADD3-1745D0C79A88}"/>
            </c:ext>
          </c:extLst>
        </c:ser>
        <c:ser>
          <c:idx val="0"/>
          <c:order val="1"/>
          <c:tx>
            <c:v>Inbound</c:v>
          </c:tx>
          <c:spPr>
            <a:ln w="28575" cap="rnd">
              <a:solidFill>
                <a:srgbClr val="001EFF"/>
              </a:solidFill>
              <a:round/>
            </a:ln>
            <a:effectLst/>
          </c:spPr>
          <c:marker>
            <c:symbol val="none"/>
          </c:marker>
          <c:cat>
            <c:strRef>
              <c:f>'M&amp;A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'M&amp;A Volumes'!$K$11:$K$34</c:f>
              <c:numCache>
                <c:formatCode>"$"#,##0.00</c:formatCode>
                <c:ptCount val="24"/>
                <c:pt idx="0">
                  <c:v>967.6</c:v>
                </c:pt>
                <c:pt idx="1">
                  <c:v>11505.1</c:v>
                </c:pt>
                <c:pt idx="2">
                  <c:v>1779.9</c:v>
                </c:pt>
                <c:pt idx="3">
                  <c:v>375.9</c:v>
                </c:pt>
                <c:pt idx="4">
                  <c:v>2200.5</c:v>
                </c:pt>
                <c:pt idx="5">
                  <c:v>2088</c:v>
                </c:pt>
                <c:pt idx="6">
                  <c:v>5083</c:v>
                </c:pt>
                <c:pt idx="7">
                  <c:v>6558.5</c:v>
                </c:pt>
                <c:pt idx="8">
                  <c:v>1812.5</c:v>
                </c:pt>
                <c:pt idx="9">
                  <c:v>2921.8</c:v>
                </c:pt>
                <c:pt idx="10">
                  <c:v>14979.5</c:v>
                </c:pt>
                <c:pt idx="11">
                  <c:v>3763.1</c:v>
                </c:pt>
                <c:pt idx="12">
                  <c:v>2338.4</c:v>
                </c:pt>
                <c:pt idx="13">
                  <c:v>4335.8</c:v>
                </c:pt>
                <c:pt idx="14">
                  <c:v>1352.9</c:v>
                </c:pt>
                <c:pt idx="15">
                  <c:v>2495.4</c:v>
                </c:pt>
                <c:pt idx="16">
                  <c:v>1194</c:v>
                </c:pt>
                <c:pt idx="17">
                  <c:v>6115.7</c:v>
                </c:pt>
                <c:pt idx="18">
                  <c:v>2190.6</c:v>
                </c:pt>
                <c:pt idx="19">
                  <c:v>663.6</c:v>
                </c:pt>
                <c:pt idx="20">
                  <c:v>984.7</c:v>
                </c:pt>
                <c:pt idx="21">
                  <c:v>2085</c:v>
                </c:pt>
                <c:pt idx="22">
                  <c:v>9964.5</c:v>
                </c:pt>
                <c:pt idx="23">
                  <c:v>1467.1</c:v>
                </c:pt>
              </c:numCache>
            </c:numRef>
          </c:val>
          <c:smooth val="0"/>
          <c:extLst>
            <c:ext xmlns:c16="http://schemas.microsoft.com/office/drawing/2014/chart" uri="{C3380CC4-5D6E-409C-BE32-E72D297353CC}">
              <c16:uniqueId val="{00000001-67C9-4916-ADD3-1745D0C79A88}"/>
            </c:ext>
          </c:extLst>
        </c:ser>
        <c:ser>
          <c:idx val="3"/>
          <c:order val="2"/>
          <c:tx>
            <c:v>Outbound</c:v>
          </c:tx>
          <c:spPr>
            <a:ln w="28575" cap="rnd">
              <a:solidFill>
                <a:schemeClr val="accent4"/>
              </a:solidFill>
              <a:round/>
            </a:ln>
            <a:effectLst/>
          </c:spPr>
          <c:marker>
            <c:symbol val="none"/>
          </c:marker>
          <c:cat>
            <c:strRef>
              <c:f>'M&amp;A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'M&amp;A Volumes'!$N$11:$N$34</c:f>
              <c:numCache>
                <c:formatCode>"$"#,##0.00</c:formatCode>
                <c:ptCount val="24"/>
                <c:pt idx="0">
                  <c:v>470.9</c:v>
                </c:pt>
                <c:pt idx="1">
                  <c:v>242.8</c:v>
                </c:pt>
                <c:pt idx="2">
                  <c:v>741.5</c:v>
                </c:pt>
                <c:pt idx="3">
                  <c:v>149.1</c:v>
                </c:pt>
                <c:pt idx="4">
                  <c:v>322.10000000000002</c:v>
                </c:pt>
                <c:pt idx="5">
                  <c:v>221.1</c:v>
                </c:pt>
                <c:pt idx="6">
                  <c:v>336.1</c:v>
                </c:pt>
                <c:pt idx="7">
                  <c:v>4007.2</c:v>
                </c:pt>
                <c:pt idx="8">
                  <c:v>741.2</c:v>
                </c:pt>
                <c:pt idx="9">
                  <c:v>665.4</c:v>
                </c:pt>
                <c:pt idx="10">
                  <c:v>548</c:v>
                </c:pt>
                <c:pt idx="11">
                  <c:v>3642.8</c:v>
                </c:pt>
                <c:pt idx="12">
                  <c:v>1097.5</c:v>
                </c:pt>
                <c:pt idx="13">
                  <c:v>236</c:v>
                </c:pt>
                <c:pt idx="14">
                  <c:v>296.10000000000002</c:v>
                </c:pt>
                <c:pt idx="15">
                  <c:v>708.2</c:v>
                </c:pt>
                <c:pt idx="16">
                  <c:v>1797.2</c:v>
                </c:pt>
                <c:pt idx="17">
                  <c:v>801.7</c:v>
                </c:pt>
                <c:pt idx="18">
                  <c:v>1760.9</c:v>
                </c:pt>
                <c:pt idx="19">
                  <c:v>1451.9</c:v>
                </c:pt>
                <c:pt idx="20">
                  <c:v>2204.4</c:v>
                </c:pt>
                <c:pt idx="21">
                  <c:v>1473.2</c:v>
                </c:pt>
                <c:pt idx="22">
                  <c:v>809.4</c:v>
                </c:pt>
                <c:pt idx="23">
                  <c:v>384.1</c:v>
                </c:pt>
              </c:numCache>
            </c:numRef>
          </c:val>
          <c:smooth val="0"/>
          <c:extLst>
            <c:ext xmlns:c16="http://schemas.microsoft.com/office/drawing/2014/chart" uri="{C3380CC4-5D6E-409C-BE32-E72D297353CC}">
              <c16:uniqueId val="{00000002-67C9-4916-ADD3-1745D0C79A88}"/>
            </c:ext>
          </c:extLst>
        </c:ser>
        <c:dLbls>
          <c:showLegendKey val="0"/>
          <c:showVal val="0"/>
          <c:showCatName val="0"/>
          <c:showSerName val="0"/>
          <c:showPercent val="0"/>
          <c:showBubbleSize val="0"/>
        </c:dLbls>
        <c:smooth val="0"/>
        <c:axId val="757557888"/>
        <c:axId val="757558216"/>
      </c:lineChart>
      <c:catAx>
        <c:axId val="757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8216"/>
        <c:crosses val="autoZero"/>
        <c:auto val="1"/>
        <c:lblAlgn val="ctr"/>
        <c:lblOffset val="100"/>
        <c:noMultiLvlLbl val="0"/>
      </c:catAx>
      <c:valAx>
        <c:axId val="757558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7888"/>
        <c:crosses val="autoZero"/>
        <c:crossBetween val="between"/>
        <c:dispUnits>
          <c:builtInUnit val="thousands"/>
        </c:dispUnits>
      </c:valAx>
      <c:spPr>
        <a:noFill/>
        <a:ln>
          <a:noFill/>
        </a:ln>
        <a:effectLst/>
      </c:spPr>
    </c:plotArea>
    <c:legend>
      <c:legendPos val="b"/>
      <c:layout>
        <c:manualLayout>
          <c:xMode val="edge"/>
          <c:yMode val="edge"/>
          <c:x val="0.23364972099961159"/>
          <c:y val="0.91105983600259055"/>
          <c:w val="0.53133331979450993"/>
          <c:h val="8.89401639974094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5668006265863"/>
          <c:y val="3.1885367514279915E-2"/>
          <c:w val="0.75358749841911687"/>
          <c:h val="0.72673826516663875"/>
        </c:manualLayout>
      </c:layout>
      <c:doughnutChart>
        <c:varyColors val="1"/>
        <c:ser>
          <c:idx val="0"/>
          <c:order val="0"/>
          <c:spPr>
            <a:ln w="22225">
              <a:solidFill>
                <a:schemeClr val="bg1"/>
              </a:solidFill>
            </a:ln>
          </c:spPr>
          <c:dPt>
            <c:idx val="0"/>
            <c:bubble3D val="0"/>
            <c:spPr>
              <a:solidFill>
                <a:schemeClr val="tx2"/>
              </a:solidFill>
              <a:ln w="22225">
                <a:solidFill>
                  <a:schemeClr val="bg1"/>
                </a:solidFill>
              </a:ln>
              <a:effectLst/>
            </c:spPr>
            <c:extLst>
              <c:ext xmlns:c16="http://schemas.microsoft.com/office/drawing/2014/chart" uri="{C3380CC4-5D6E-409C-BE32-E72D297353CC}">
                <c16:uniqueId val="{00000001-CC2E-4706-AC45-DF0C145094FF}"/>
              </c:ext>
            </c:extLst>
          </c:dPt>
          <c:dPt>
            <c:idx val="1"/>
            <c:bubble3D val="0"/>
            <c:spPr>
              <a:solidFill>
                <a:schemeClr val="accent4"/>
              </a:solidFill>
              <a:ln w="22225">
                <a:solidFill>
                  <a:schemeClr val="bg1"/>
                </a:solidFill>
              </a:ln>
              <a:effectLst/>
            </c:spPr>
            <c:extLst>
              <c:ext xmlns:c16="http://schemas.microsoft.com/office/drawing/2014/chart" uri="{C3380CC4-5D6E-409C-BE32-E72D297353CC}">
                <c16:uniqueId val="{00000003-CC2E-4706-AC45-DF0C145094FF}"/>
              </c:ext>
            </c:extLst>
          </c:dPt>
          <c:dPt>
            <c:idx val="2"/>
            <c:bubble3D val="0"/>
            <c:spPr>
              <a:solidFill>
                <a:schemeClr val="accent5"/>
              </a:solidFill>
              <a:ln w="22225">
                <a:solidFill>
                  <a:schemeClr val="bg1"/>
                </a:solidFill>
              </a:ln>
              <a:effectLst/>
            </c:spPr>
            <c:extLst>
              <c:ext xmlns:c16="http://schemas.microsoft.com/office/drawing/2014/chart" uri="{C3380CC4-5D6E-409C-BE32-E72D297353CC}">
                <c16:uniqueId val="{00000005-CC2E-4706-AC45-DF0C145094FF}"/>
              </c:ext>
            </c:extLst>
          </c:dPt>
          <c:dPt>
            <c:idx val="3"/>
            <c:bubble3D val="0"/>
            <c:spPr>
              <a:solidFill>
                <a:schemeClr val="accent6"/>
              </a:solidFill>
              <a:ln w="22225">
                <a:solidFill>
                  <a:schemeClr val="bg1"/>
                </a:solidFill>
              </a:ln>
              <a:effectLst/>
            </c:spPr>
            <c:extLst>
              <c:ext xmlns:c16="http://schemas.microsoft.com/office/drawing/2014/chart" uri="{C3380CC4-5D6E-409C-BE32-E72D297353CC}">
                <c16:uniqueId val="{00000007-CC2E-4706-AC45-DF0C145094FF}"/>
              </c:ext>
            </c:extLst>
          </c:dPt>
          <c:dPt>
            <c:idx val="4"/>
            <c:bubble3D val="0"/>
            <c:spPr>
              <a:solidFill>
                <a:schemeClr val="tx2">
                  <a:lumMod val="50000"/>
                </a:schemeClr>
              </a:solidFill>
              <a:ln w="22225">
                <a:solidFill>
                  <a:schemeClr val="bg1"/>
                </a:solidFill>
              </a:ln>
              <a:effectLst/>
            </c:spPr>
            <c:extLst>
              <c:ext xmlns:c16="http://schemas.microsoft.com/office/drawing/2014/chart" uri="{C3380CC4-5D6E-409C-BE32-E72D297353CC}">
                <c16:uniqueId val="{00000009-CC2E-4706-AC45-DF0C145094FF}"/>
              </c:ext>
            </c:extLst>
          </c:dPt>
          <c:dPt>
            <c:idx val="5"/>
            <c:bubble3D val="0"/>
            <c:spPr>
              <a:solidFill>
                <a:schemeClr val="accent1">
                  <a:lumMod val="75000"/>
                </a:schemeClr>
              </a:solidFill>
              <a:ln w="22225">
                <a:solidFill>
                  <a:schemeClr val="bg1"/>
                </a:solidFill>
              </a:ln>
              <a:effectLst/>
            </c:spPr>
            <c:extLst>
              <c:ext xmlns:c16="http://schemas.microsoft.com/office/drawing/2014/chart" uri="{C3380CC4-5D6E-409C-BE32-E72D297353CC}">
                <c16:uniqueId val="{0000000B-CC2E-4706-AC45-DF0C145094FF}"/>
              </c:ext>
            </c:extLst>
          </c:dPt>
          <c:dPt>
            <c:idx val="6"/>
            <c:bubble3D val="0"/>
            <c:spPr>
              <a:solidFill>
                <a:schemeClr val="tx2">
                  <a:lumMod val="50000"/>
                </a:schemeClr>
              </a:solidFill>
              <a:ln w="22225">
                <a:solidFill>
                  <a:schemeClr val="bg1"/>
                </a:solidFill>
              </a:ln>
              <a:effectLst/>
            </c:spPr>
            <c:extLst>
              <c:ext xmlns:c16="http://schemas.microsoft.com/office/drawing/2014/chart" uri="{C3380CC4-5D6E-409C-BE32-E72D297353CC}">
                <c16:uniqueId val="{0000000D-CC2E-4706-AC45-DF0C145094FF}"/>
              </c:ext>
            </c:extLst>
          </c:dPt>
          <c:dPt>
            <c:idx val="7"/>
            <c:bubble3D val="0"/>
            <c:spPr>
              <a:solidFill>
                <a:schemeClr val="accent2">
                  <a:lumMod val="60000"/>
                </a:schemeClr>
              </a:solidFill>
              <a:ln w="22225">
                <a:solidFill>
                  <a:schemeClr val="bg1"/>
                </a:solidFill>
              </a:ln>
              <a:effectLst/>
            </c:spPr>
            <c:extLst>
              <c:ext xmlns:c16="http://schemas.microsoft.com/office/drawing/2014/chart" uri="{C3380CC4-5D6E-409C-BE32-E72D297353CC}">
                <c16:uniqueId val="{0000000F-CC2E-4706-AC45-DF0C145094FF}"/>
              </c:ext>
            </c:extLst>
          </c:dPt>
          <c:dPt>
            <c:idx val="8"/>
            <c:bubble3D val="0"/>
            <c:spPr>
              <a:solidFill>
                <a:schemeClr val="accent3">
                  <a:lumMod val="60000"/>
                </a:schemeClr>
              </a:solidFill>
              <a:ln w="22225">
                <a:solidFill>
                  <a:schemeClr val="bg1"/>
                </a:solidFill>
              </a:ln>
              <a:effectLst/>
            </c:spPr>
            <c:extLst>
              <c:ext xmlns:c16="http://schemas.microsoft.com/office/drawing/2014/chart" uri="{C3380CC4-5D6E-409C-BE32-E72D297353CC}">
                <c16:uniqueId val="{00000011-CC2E-4706-AC45-DF0C145094FF}"/>
              </c:ext>
            </c:extLst>
          </c:dPt>
          <c:dPt>
            <c:idx val="9"/>
            <c:bubble3D val="0"/>
            <c:spPr>
              <a:solidFill>
                <a:schemeClr val="accent4">
                  <a:lumMod val="60000"/>
                </a:schemeClr>
              </a:solidFill>
              <a:ln w="22225">
                <a:solidFill>
                  <a:schemeClr val="bg1"/>
                </a:solidFill>
              </a:ln>
              <a:effectLst/>
            </c:spPr>
            <c:extLst>
              <c:ext xmlns:c16="http://schemas.microsoft.com/office/drawing/2014/chart" uri="{C3380CC4-5D6E-409C-BE32-E72D297353CC}">
                <c16:uniqueId val="{00000013-CC2E-4706-AC45-DF0C145094FF}"/>
              </c:ext>
            </c:extLst>
          </c:dPt>
          <c:dPt>
            <c:idx val="10"/>
            <c:bubble3D val="0"/>
            <c:spPr>
              <a:solidFill>
                <a:schemeClr val="accent5">
                  <a:lumMod val="60000"/>
                </a:schemeClr>
              </a:solidFill>
              <a:ln w="22225">
                <a:solidFill>
                  <a:schemeClr val="bg1"/>
                </a:solidFill>
              </a:ln>
              <a:effectLst/>
            </c:spPr>
            <c:extLst>
              <c:ext xmlns:c16="http://schemas.microsoft.com/office/drawing/2014/chart" uri="{C3380CC4-5D6E-409C-BE32-E72D297353CC}">
                <c16:uniqueId val="{00000015-CC2E-4706-AC45-DF0C145094FF}"/>
              </c:ext>
            </c:extLst>
          </c:dPt>
          <c:dLbls>
            <c:dLbl>
              <c:idx val="4"/>
              <c:layout>
                <c:manualLayout>
                  <c:x val="-5.315799021324839E-3"/>
                  <c:y val="-5.8076221044556335E-3"/>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267785978407081"/>
                      <c:h val="5.0822480093821371E-2"/>
                    </c:manualLayout>
                  </c15:layout>
                </c:ext>
                <c:ext xmlns:c16="http://schemas.microsoft.com/office/drawing/2014/chart" uri="{C3380CC4-5D6E-409C-BE32-E72D297353CC}">
                  <c16:uniqueId val="{00000009-CC2E-4706-AC45-DF0C145094FF}"/>
                </c:ext>
              </c:extLst>
            </c:dLbl>
            <c:dLbl>
              <c:idx val="6"/>
              <c:delete val="1"/>
              <c:extLst>
                <c:ext xmlns:c15="http://schemas.microsoft.com/office/drawing/2012/chart" uri="{CE6537A1-D6FC-4f65-9D91-7224C49458BB}"/>
                <c:ext xmlns:c16="http://schemas.microsoft.com/office/drawing/2014/chart" uri="{C3380CC4-5D6E-409C-BE32-E72D297353CC}">
                  <c16:uniqueId val="{0000000D-CC2E-4706-AC45-DF0C145094F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'M&amp;A Nations &amp; Sectors'!$L$27:$L$32</c:f>
              <c:strCache>
                <c:ptCount val="6"/>
                <c:pt idx="0">
                  <c:v>Nigeria</c:v>
                </c:pt>
                <c:pt idx="1">
                  <c:v>Zimbabwe</c:v>
                </c:pt>
                <c:pt idx="2">
                  <c:v>South Africa</c:v>
                </c:pt>
                <c:pt idx="3">
                  <c:v>Cameroon</c:v>
                </c:pt>
                <c:pt idx="4">
                  <c:v>Malawi</c:v>
                </c:pt>
                <c:pt idx="5">
                  <c:v>Other</c:v>
                </c:pt>
              </c:strCache>
            </c:strRef>
          </c:cat>
          <c:val>
            <c:numRef>
              <c:f>'M&amp;A Nations &amp; Sectors'!$M$27:$M$32</c:f>
              <c:numCache>
                <c:formatCode>"$"#,##0.0</c:formatCode>
                <c:ptCount val="6"/>
                <c:pt idx="0">
                  <c:v>702.6</c:v>
                </c:pt>
                <c:pt idx="1">
                  <c:v>586.70000000000005</c:v>
                </c:pt>
                <c:pt idx="2">
                  <c:v>492.9</c:v>
                </c:pt>
                <c:pt idx="3">
                  <c:v>261.5</c:v>
                </c:pt>
                <c:pt idx="4">
                  <c:v>102.4</c:v>
                </c:pt>
                <c:pt idx="5">
                  <c:v>159.59999999999945</c:v>
                </c:pt>
              </c:numCache>
            </c:numRef>
          </c:val>
          <c:extLst>
            <c:ext xmlns:c16="http://schemas.microsoft.com/office/drawing/2014/chart" uri="{C3380CC4-5D6E-409C-BE32-E72D297353CC}">
              <c16:uniqueId val="{00000016-CC2E-4706-AC45-DF0C145094FF}"/>
            </c:ext>
          </c:extLst>
        </c:ser>
        <c:dLbls>
          <c:showLegendKey val="0"/>
          <c:showVal val="0"/>
          <c:showCatName val="0"/>
          <c:showSerName val="0"/>
          <c:showPercent val="0"/>
          <c:showBubbleSize val="0"/>
          <c:showLeaderLines val="1"/>
        </c:dLbls>
        <c:firstSliceAng val="0"/>
        <c:holeSize val="67"/>
      </c:doughnutChart>
      <c:spPr>
        <a:noFill/>
        <a:ln w="28575">
          <a:solidFill>
            <a:schemeClr val="bg1"/>
          </a:solidFill>
        </a:ln>
        <a:effectLst/>
      </c:spPr>
    </c:plotArea>
    <c:legend>
      <c:legendPos val="b"/>
      <c:layout>
        <c:manualLayout>
          <c:xMode val="edge"/>
          <c:yMode val="edge"/>
          <c:x val="0.13880739033952658"/>
          <c:y val="0.81696294723939955"/>
          <c:w val="0.82027864082021495"/>
          <c:h val="0.162058026005733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2520050510718E-2"/>
          <c:y val="6.1339861030307689E-2"/>
          <c:w val="0.93273026682694149"/>
          <c:h val="0.74388083293998841"/>
        </c:manualLayout>
      </c:layout>
      <c:barChart>
        <c:barDir val="col"/>
        <c:grouping val="stacked"/>
        <c:varyColors val="0"/>
        <c:ser>
          <c:idx val="0"/>
          <c:order val="0"/>
          <c:tx>
            <c:v>YTD Proceeds</c:v>
          </c:tx>
          <c:spPr>
            <a:solidFill>
              <a:srgbClr val="001EFF"/>
            </a:solidFill>
            <a:ln>
              <a:noFill/>
            </a:ln>
            <a:effectLst/>
          </c:spPr>
          <c:invertIfNegative val="0"/>
          <c:cat>
            <c:strRef>
              <c:f>'ECM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'ECM Volumes'!$B$11:$B$34</c:f>
              <c:numCache>
                <c:formatCode>"$"#,##0.00</c:formatCode>
                <c:ptCount val="24"/>
                <c:pt idx="0">
                  <c:v>338.8</c:v>
                </c:pt>
                <c:pt idx="1">
                  <c:v>147.4</c:v>
                </c:pt>
                <c:pt idx="2">
                  <c:v>112</c:v>
                </c:pt>
                <c:pt idx="3">
                  <c:v>665.2</c:v>
                </c:pt>
                <c:pt idx="4">
                  <c:v>1181.3</c:v>
                </c:pt>
                <c:pt idx="5">
                  <c:v>167.9</c:v>
                </c:pt>
                <c:pt idx="6">
                  <c:v>2837.6</c:v>
                </c:pt>
                <c:pt idx="7">
                  <c:v>2979.9</c:v>
                </c:pt>
                <c:pt idx="8">
                  <c:v>731.4</c:v>
                </c:pt>
                <c:pt idx="9">
                  <c:v>416.8</c:v>
                </c:pt>
                <c:pt idx="10">
                  <c:v>386.7</c:v>
                </c:pt>
                <c:pt idx="11">
                  <c:v>1859.3</c:v>
                </c:pt>
                <c:pt idx="12">
                  <c:v>1153.2</c:v>
                </c:pt>
                <c:pt idx="13">
                  <c:v>886</c:v>
                </c:pt>
                <c:pt idx="14">
                  <c:v>1016.9</c:v>
                </c:pt>
                <c:pt idx="15">
                  <c:v>2402.3000000000002</c:v>
                </c:pt>
                <c:pt idx="16">
                  <c:v>920.2</c:v>
                </c:pt>
                <c:pt idx="17">
                  <c:v>660.7</c:v>
                </c:pt>
                <c:pt idx="18">
                  <c:v>2745.9</c:v>
                </c:pt>
                <c:pt idx="19">
                  <c:v>1067.5</c:v>
                </c:pt>
                <c:pt idx="20">
                  <c:v>850.2</c:v>
                </c:pt>
                <c:pt idx="21">
                  <c:v>18.399999999999999</c:v>
                </c:pt>
                <c:pt idx="22">
                  <c:v>496.9</c:v>
                </c:pt>
                <c:pt idx="23">
                  <c:v>276.2</c:v>
                </c:pt>
              </c:numCache>
            </c:numRef>
          </c:val>
          <c:extLst>
            <c:ext xmlns:c16="http://schemas.microsoft.com/office/drawing/2014/chart" uri="{C3380CC4-5D6E-409C-BE32-E72D297353CC}">
              <c16:uniqueId val="{00000000-EA1B-4BBA-92EE-E89931107A08}"/>
            </c:ext>
          </c:extLst>
        </c:ser>
        <c:ser>
          <c:idx val="1"/>
          <c:order val="1"/>
          <c:tx>
            <c:v>Rest of Year Proceeds</c:v>
          </c:tx>
          <c:spPr>
            <a:solidFill>
              <a:srgbClr val="EEEEEE">
                <a:lumMod val="75000"/>
              </a:srgbClr>
            </a:solidFill>
            <a:ln>
              <a:noFill/>
            </a:ln>
            <a:effectLst/>
          </c:spPr>
          <c:invertIfNegative val="0"/>
          <c:cat>
            <c:strRef>
              <c:f>'ECM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'ECM Volumes'!$B$68:$B$91</c:f>
              <c:numCache>
                <c:formatCode>"$"#,##0.00</c:formatCode>
                <c:ptCount val="24"/>
                <c:pt idx="0">
                  <c:v>1515.5</c:v>
                </c:pt>
                <c:pt idx="1">
                  <c:v>864.4</c:v>
                </c:pt>
                <c:pt idx="2">
                  <c:v>420.4</c:v>
                </c:pt>
                <c:pt idx="3">
                  <c:v>565.39999999999986</c:v>
                </c:pt>
                <c:pt idx="4">
                  <c:v>2441.8999999999996</c:v>
                </c:pt>
                <c:pt idx="5">
                  <c:v>1273.3</c:v>
                </c:pt>
                <c:pt idx="6">
                  <c:v>3077.5000000000005</c:v>
                </c:pt>
                <c:pt idx="7">
                  <c:v>11509.2</c:v>
                </c:pt>
                <c:pt idx="8">
                  <c:v>4687.8</c:v>
                </c:pt>
                <c:pt idx="9">
                  <c:v>2963.8999999999996</c:v>
                </c:pt>
                <c:pt idx="10">
                  <c:v>6261</c:v>
                </c:pt>
                <c:pt idx="11">
                  <c:v>2890.8999999999996</c:v>
                </c:pt>
                <c:pt idx="12">
                  <c:v>2425.6999999999998</c:v>
                </c:pt>
                <c:pt idx="13">
                  <c:v>2740.7</c:v>
                </c:pt>
                <c:pt idx="14">
                  <c:v>5766.3</c:v>
                </c:pt>
                <c:pt idx="15">
                  <c:v>6948.9000000000005</c:v>
                </c:pt>
                <c:pt idx="16">
                  <c:v>7361.4000000000005</c:v>
                </c:pt>
                <c:pt idx="17">
                  <c:v>8898.7999999999993</c:v>
                </c:pt>
                <c:pt idx="18">
                  <c:v>2025.9</c:v>
                </c:pt>
                <c:pt idx="19">
                  <c:v>526</c:v>
                </c:pt>
                <c:pt idx="20">
                  <c:v>1634.6000000000001</c:v>
                </c:pt>
                <c:pt idx="21">
                  <c:v>1387.1</c:v>
                </c:pt>
                <c:pt idx="22">
                  <c:v>1248.5999999999999</c:v>
                </c:pt>
                <c:pt idx="23">
                  <c:v>0</c:v>
                </c:pt>
              </c:numCache>
            </c:numRef>
          </c:val>
          <c:extLst>
            <c:ext xmlns:c16="http://schemas.microsoft.com/office/drawing/2014/chart" uri="{C3380CC4-5D6E-409C-BE32-E72D297353CC}">
              <c16:uniqueId val="{00000001-EA1B-4BBA-92EE-E89931107A08}"/>
            </c:ext>
          </c:extLst>
        </c:ser>
        <c:dLbls>
          <c:showLegendKey val="0"/>
          <c:showVal val="0"/>
          <c:showCatName val="0"/>
          <c:showSerName val="0"/>
          <c:showPercent val="0"/>
          <c:showBubbleSize val="0"/>
        </c:dLbls>
        <c:gapWidth val="30"/>
        <c:overlap val="100"/>
        <c:axId val="757557888"/>
        <c:axId val="757558216"/>
      </c:barChart>
      <c:lineChart>
        <c:grouping val="standard"/>
        <c:varyColors val="0"/>
        <c:ser>
          <c:idx val="2"/>
          <c:order val="2"/>
          <c:tx>
            <c:v># Issues</c:v>
          </c:tx>
          <c:spPr>
            <a:ln w="22225" cap="rnd">
              <a:solidFill>
                <a:srgbClr val="000000"/>
              </a:solidFill>
              <a:round/>
            </a:ln>
            <a:effectLst/>
          </c:spPr>
          <c:marker>
            <c:symbol val="none"/>
          </c:marker>
          <c:val>
            <c:numRef>
              <c:f>'ECM Volumes'!$C$11:$C$34</c:f>
              <c:numCache>
                <c:formatCode>_-* #,##0_-;\-* #,##0_-;_-* "-"??_-;_-@_-</c:formatCode>
                <c:ptCount val="24"/>
                <c:pt idx="0">
                  <c:v>2</c:v>
                </c:pt>
                <c:pt idx="1">
                  <c:v>3</c:v>
                </c:pt>
                <c:pt idx="2">
                  <c:v>3</c:v>
                </c:pt>
                <c:pt idx="3">
                  <c:v>3</c:v>
                </c:pt>
                <c:pt idx="4">
                  <c:v>6</c:v>
                </c:pt>
                <c:pt idx="5">
                  <c:v>2</c:v>
                </c:pt>
                <c:pt idx="6">
                  <c:v>2</c:v>
                </c:pt>
                <c:pt idx="7">
                  <c:v>5</c:v>
                </c:pt>
                <c:pt idx="8">
                  <c:v>5</c:v>
                </c:pt>
                <c:pt idx="9">
                  <c:v>5</c:v>
                </c:pt>
                <c:pt idx="10">
                  <c:v>4</c:v>
                </c:pt>
                <c:pt idx="11">
                  <c:v>9</c:v>
                </c:pt>
                <c:pt idx="12">
                  <c:v>5</c:v>
                </c:pt>
                <c:pt idx="13">
                  <c:v>5</c:v>
                </c:pt>
                <c:pt idx="14">
                  <c:v>10</c:v>
                </c:pt>
                <c:pt idx="15">
                  <c:v>18</c:v>
                </c:pt>
                <c:pt idx="16">
                  <c:v>8</c:v>
                </c:pt>
                <c:pt idx="17">
                  <c:v>11</c:v>
                </c:pt>
                <c:pt idx="18">
                  <c:v>14</c:v>
                </c:pt>
                <c:pt idx="19">
                  <c:v>9</c:v>
                </c:pt>
                <c:pt idx="20">
                  <c:v>9</c:v>
                </c:pt>
                <c:pt idx="21">
                  <c:v>1</c:v>
                </c:pt>
                <c:pt idx="22">
                  <c:v>5</c:v>
                </c:pt>
                <c:pt idx="23">
                  <c:v>1</c:v>
                </c:pt>
              </c:numCache>
            </c:numRef>
          </c:val>
          <c:smooth val="0"/>
          <c:extLst>
            <c:ext xmlns:c16="http://schemas.microsoft.com/office/drawing/2014/chart" uri="{C3380CC4-5D6E-409C-BE32-E72D297353CC}">
              <c16:uniqueId val="{00000002-EA1B-4BBA-92EE-E89931107A08}"/>
            </c:ext>
          </c:extLst>
        </c:ser>
        <c:dLbls>
          <c:showLegendKey val="0"/>
          <c:showVal val="0"/>
          <c:showCatName val="0"/>
          <c:showSerName val="0"/>
          <c:showPercent val="0"/>
          <c:showBubbleSize val="0"/>
        </c:dLbls>
        <c:marker val="1"/>
        <c:smooth val="0"/>
        <c:axId val="84945888"/>
        <c:axId val="84948800"/>
      </c:lineChart>
      <c:catAx>
        <c:axId val="757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8216"/>
        <c:crosses val="autoZero"/>
        <c:auto val="1"/>
        <c:lblAlgn val="ctr"/>
        <c:lblOffset val="100"/>
        <c:noMultiLvlLbl val="0"/>
      </c:catAx>
      <c:valAx>
        <c:axId val="757558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7888"/>
        <c:crosses val="autoZero"/>
        <c:crossBetween val="between"/>
        <c:dispUnits>
          <c:builtInUnit val="thousands"/>
        </c:dispUnits>
      </c:valAx>
      <c:valAx>
        <c:axId val="84948800"/>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945888"/>
        <c:crosses val="max"/>
        <c:crossBetween val="between"/>
      </c:valAx>
      <c:catAx>
        <c:axId val="84945888"/>
        <c:scaling>
          <c:orientation val="minMax"/>
        </c:scaling>
        <c:delete val="1"/>
        <c:axPos val="b"/>
        <c:majorTickMark val="out"/>
        <c:minorTickMark val="none"/>
        <c:tickLblPos val="nextTo"/>
        <c:crossAx val="84948800"/>
        <c:crosses val="autoZero"/>
        <c:auto val="1"/>
        <c:lblAlgn val="ctr"/>
        <c:lblOffset val="100"/>
        <c:noMultiLvlLbl val="0"/>
      </c:catAx>
      <c:spPr>
        <a:noFill/>
        <a:ln>
          <a:noFill/>
        </a:ln>
        <a:effectLst/>
      </c:spPr>
    </c:plotArea>
    <c:legend>
      <c:legendPos val="b"/>
      <c:layout>
        <c:manualLayout>
          <c:xMode val="edge"/>
          <c:yMode val="edge"/>
          <c:x val="0.15701695649136999"/>
          <c:y val="0.9110596667106361"/>
          <c:w val="0.70942694907128223"/>
          <c:h val="8.89403332893637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2520050510718E-2"/>
          <c:y val="6.1339861030307689E-2"/>
          <c:w val="0.93273026682694149"/>
          <c:h val="0.74388083293998841"/>
        </c:manualLayout>
      </c:layout>
      <c:lineChart>
        <c:grouping val="standard"/>
        <c:varyColors val="0"/>
        <c:ser>
          <c:idx val="1"/>
          <c:order val="0"/>
          <c:tx>
            <c:v>IPOs</c:v>
          </c:tx>
          <c:spPr>
            <a:ln w="28575" cap="rnd">
              <a:solidFill>
                <a:srgbClr val="001EFF"/>
              </a:solidFill>
              <a:round/>
            </a:ln>
            <a:effectLst/>
          </c:spPr>
          <c:marker>
            <c:symbol val="none"/>
          </c:marker>
          <c:cat>
            <c:strRef>
              <c:f>'ECM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'ECM Volumes'!$E$11:$E$34</c:f>
              <c:numCache>
                <c:formatCode>"$"#,##0.00</c:formatCode>
                <c:ptCount val="24"/>
                <c:pt idx="0">
                  <c:v>0</c:v>
                </c:pt>
                <c:pt idx="1">
                  <c:v>0</c:v>
                </c:pt>
                <c:pt idx="2">
                  <c:v>0</c:v>
                </c:pt>
                <c:pt idx="3">
                  <c:v>536.70000000000005</c:v>
                </c:pt>
                <c:pt idx="4">
                  <c:v>12.3</c:v>
                </c:pt>
                <c:pt idx="5">
                  <c:v>2.2999999999999998</c:v>
                </c:pt>
                <c:pt idx="6">
                  <c:v>0</c:v>
                </c:pt>
                <c:pt idx="7">
                  <c:v>537.20000000000005</c:v>
                </c:pt>
                <c:pt idx="8">
                  <c:v>432.3</c:v>
                </c:pt>
                <c:pt idx="9">
                  <c:v>0</c:v>
                </c:pt>
                <c:pt idx="10">
                  <c:v>201</c:v>
                </c:pt>
                <c:pt idx="11">
                  <c:v>0</c:v>
                </c:pt>
                <c:pt idx="12">
                  <c:v>0</c:v>
                </c:pt>
                <c:pt idx="13">
                  <c:v>0</c:v>
                </c:pt>
                <c:pt idx="14">
                  <c:v>7.6</c:v>
                </c:pt>
                <c:pt idx="15">
                  <c:v>98.9</c:v>
                </c:pt>
                <c:pt idx="16">
                  <c:v>44.7</c:v>
                </c:pt>
                <c:pt idx="17">
                  <c:v>249.8</c:v>
                </c:pt>
                <c:pt idx="18">
                  <c:v>0</c:v>
                </c:pt>
                <c:pt idx="19">
                  <c:v>20.399999999999999</c:v>
                </c:pt>
                <c:pt idx="20">
                  <c:v>28.7</c:v>
                </c:pt>
                <c:pt idx="21">
                  <c:v>0</c:v>
                </c:pt>
                <c:pt idx="22">
                  <c:v>0</c:v>
                </c:pt>
                <c:pt idx="23">
                  <c:v>0</c:v>
                </c:pt>
              </c:numCache>
            </c:numRef>
          </c:val>
          <c:smooth val="0"/>
          <c:extLst>
            <c:ext xmlns:c16="http://schemas.microsoft.com/office/drawing/2014/chart" uri="{C3380CC4-5D6E-409C-BE32-E72D297353CC}">
              <c16:uniqueId val="{00000000-E7A2-485A-B7C8-90AF73D139BE}"/>
            </c:ext>
          </c:extLst>
        </c:ser>
        <c:ser>
          <c:idx val="2"/>
          <c:order val="1"/>
          <c:tx>
            <c:v>Follow-Ons</c:v>
          </c:tx>
          <c:spPr>
            <a:ln w="28575" cap="rnd">
              <a:solidFill>
                <a:srgbClr val="000000"/>
              </a:solidFill>
              <a:round/>
            </a:ln>
            <a:effectLst/>
          </c:spPr>
          <c:marker>
            <c:symbol val="none"/>
          </c:marker>
          <c:cat>
            <c:strRef>
              <c:f>'ECM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'ECM Volumes'!$H$11:$H$34</c:f>
              <c:numCache>
                <c:formatCode>"$"#,##0.00</c:formatCode>
                <c:ptCount val="24"/>
                <c:pt idx="0">
                  <c:v>338.8</c:v>
                </c:pt>
                <c:pt idx="1">
                  <c:v>147.4</c:v>
                </c:pt>
                <c:pt idx="2">
                  <c:v>112</c:v>
                </c:pt>
                <c:pt idx="3">
                  <c:v>128.5</c:v>
                </c:pt>
                <c:pt idx="4">
                  <c:v>897</c:v>
                </c:pt>
                <c:pt idx="5">
                  <c:v>0</c:v>
                </c:pt>
                <c:pt idx="6">
                  <c:v>2837.6</c:v>
                </c:pt>
                <c:pt idx="7">
                  <c:v>2442.6999999999998</c:v>
                </c:pt>
                <c:pt idx="8">
                  <c:v>299.10000000000002</c:v>
                </c:pt>
                <c:pt idx="9">
                  <c:v>416.8</c:v>
                </c:pt>
                <c:pt idx="10">
                  <c:v>185.6</c:v>
                </c:pt>
                <c:pt idx="11">
                  <c:v>492.1</c:v>
                </c:pt>
                <c:pt idx="12">
                  <c:v>568.70000000000005</c:v>
                </c:pt>
                <c:pt idx="13">
                  <c:v>379.9</c:v>
                </c:pt>
                <c:pt idx="14">
                  <c:v>372.5</c:v>
                </c:pt>
                <c:pt idx="15">
                  <c:v>2303.4</c:v>
                </c:pt>
                <c:pt idx="16">
                  <c:v>380.3</c:v>
                </c:pt>
                <c:pt idx="17">
                  <c:v>319.60000000000002</c:v>
                </c:pt>
                <c:pt idx="18">
                  <c:v>2745.9</c:v>
                </c:pt>
                <c:pt idx="19">
                  <c:v>1047.0999999999999</c:v>
                </c:pt>
                <c:pt idx="20">
                  <c:v>821.5</c:v>
                </c:pt>
                <c:pt idx="21">
                  <c:v>18.399999999999999</c:v>
                </c:pt>
                <c:pt idx="22">
                  <c:v>496.9</c:v>
                </c:pt>
                <c:pt idx="23">
                  <c:v>276.2</c:v>
                </c:pt>
              </c:numCache>
            </c:numRef>
          </c:val>
          <c:smooth val="0"/>
          <c:extLst>
            <c:ext xmlns:c16="http://schemas.microsoft.com/office/drawing/2014/chart" uri="{C3380CC4-5D6E-409C-BE32-E72D297353CC}">
              <c16:uniqueId val="{00000001-E7A2-485A-B7C8-90AF73D139BE}"/>
            </c:ext>
          </c:extLst>
        </c:ser>
        <c:ser>
          <c:idx val="0"/>
          <c:order val="2"/>
          <c:tx>
            <c:v>Convertibles</c:v>
          </c:tx>
          <c:spPr>
            <a:ln w="28575" cap="rnd">
              <a:solidFill>
                <a:srgbClr val="00D0D4"/>
              </a:solidFill>
              <a:round/>
            </a:ln>
            <a:effectLst/>
          </c:spPr>
          <c:marker>
            <c:symbol val="none"/>
          </c:marker>
          <c:cat>
            <c:strRef>
              <c:f>'ECM Volumes'!$A$68:$A$91</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'ECM Volumes'!$K$11:$K$34</c:f>
              <c:numCache>
                <c:formatCode>"$"#,##0.00</c:formatCode>
                <c:ptCount val="24"/>
                <c:pt idx="0">
                  <c:v>0</c:v>
                </c:pt>
                <c:pt idx="1">
                  <c:v>0</c:v>
                </c:pt>
                <c:pt idx="2">
                  <c:v>0</c:v>
                </c:pt>
                <c:pt idx="3">
                  <c:v>0</c:v>
                </c:pt>
                <c:pt idx="4">
                  <c:v>272</c:v>
                </c:pt>
                <c:pt idx="5">
                  <c:v>165.6</c:v>
                </c:pt>
                <c:pt idx="6">
                  <c:v>0</c:v>
                </c:pt>
                <c:pt idx="7">
                  <c:v>0</c:v>
                </c:pt>
                <c:pt idx="8">
                  <c:v>0</c:v>
                </c:pt>
                <c:pt idx="9">
                  <c:v>0</c:v>
                </c:pt>
                <c:pt idx="10">
                  <c:v>0</c:v>
                </c:pt>
                <c:pt idx="11">
                  <c:v>1367.1</c:v>
                </c:pt>
                <c:pt idx="12">
                  <c:v>584.5</c:v>
                </c:pt>
                <c:pt idx="13">
                  <c:v>506.2</c:v>
                </c:pt>
                <c:pt idx="14">
                  <c:v>636.79999999999995</c:v>
                </c:pt>
                <c:pt idx="15">
                  <c:v>0</c:v>
                </c:pt>
                <c:pt idx="16">
                  <c:v>495.2</c:v>
                </c:pt>
                <c:pt idx="17">
                  <c:v>91.3</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2-E7A2-485A-B7C8-90AF73D139BE}"/>
            </c:ext>
          </c:extLst>
        </c:ser>
        <c:dLbls>
          <c:showLegendKey val="0"/>
          <c:showVal val="0"/>
          <c:showCatName val="0"/>
          <c:showSerName val="0"/>
          <c:showPercent val="0"/>
          <c:showBubbleSize val="0"/>
        </c:dLbls>
        <c:smooth val="0"/>
        <c:axId val="757557888"/>
        <c:axId val="757558216"/>
      </c:lineChart>
      <c:catAx>
        <c:axId val="757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8216"/>
        <c:crosses val="autoZero"/>
        <c:auto val="1"/>
        <c:lblAlgn val="ctr"/>
        <c:lblOffset val="100"/>
        <c:noMultiLvlLbl val="0"/>
      </c:catAx>
      <c:valAx>
        <c:axId val="757558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7557888"/>
        <c:crosses val="autoZero"/>
        <c:crossBetween val="between"/>
        <c:dispUnits>
          <c:builtInUnit val="thousands"/>
        </c:dispUnits>
      </c:valAx>
      <c:spPr>
        <a:noFill/>
        <a:ln>
          <a:noFill/>
        </a:ln>
        <a:effectLst/>
      </c:spPr>
    </c:plotArea>
    <c:legend>
      <c:legendPos val="b"/>
      <c:layout>
        <c:manualLayout>
          <c:xMode val="edge"/>
          <c:yMode val="edge"/>
          <c:x val="0.23364972099961159"/>
          <c:y val="0.91105983600259055"/>
          <c:w val="0.53133331979450993"/>
          <c:h val="8.89401639974094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8383669224452"/>
          <c:y val="5.7894736842105263E-2"/>
          <c:w val="0.89941616330775553"/>
          <c:h val="0.88421052631578945"/>
        </c:manualLayout>
      </c:layout>
      <c:barChart>
        <c:barDir val="bar"/>
        <c:grouping val="stacked"/>
        <c:varyColors val="0"/>
        <c:ser>
          <c:idx val="0"/>
          <c:order val="0"/>
          <c:tx>
            <c:v>Corporate</c:v>
          </c:tx>
          <c:spPr>
            <a:solidFill>
              <a:schemeClr val="tx2"/>
            </a:solidFill>
            <a:ln w="15875">
              <a:solidFill>
                <a:schemeClr val="bg1"/>
              </a:solid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'DCM Volumes'!$F$45:$F$52</c:f>
              <c:strCache>
                <c:ptCount val="8"/>
                <c:pt idx="0">
                  <c:v>Q1 16</c:v>
                </c:pt>
                <c:pt idx="1">
                  <c:v>Q1 17</c:v>
                </c:pt>
                <c:pt idx="2">
                  <c:v>Q1 18</c:v>
                </c:pt>
                <c:pt idx="3">
                  <c:v>Q1 19</c:v>
                </c:pt>
                <c:pt idx="4">
                  <c:v>Q1 20</c:v>
                </c:pt>
                <c:pt idx="5">
                  <c:v>Q1 21</c:v>
                </c:pt>
                <c:pt idx="6">
                  <c:v>Q1 22</c:v>
                </c:pt>
                <c:pt idx="7">
                  <c:v>Q1 23</c:v>
                </c:pt>
              </c:strCache>
            </c:strRef>
          </c:cat>
          <c:val>
            <c:numRef>
              <c:f>'DCM Volumes'!$H$45:$H$52</c:f>
              <c:numCache>
                <c:formatCode>"$"#,##0.00</c:formatCode>
                <c:ptCount val="8"/>
                <c:pt idx="0">
                  <c:v>0.67310000000000003</c:v>
                </c:pt>
                <c:pt idx="1">
                  <c:v>0.77210000000000001</c:v>
                </c:pt>
                <c:pt idx="2">
                  <c:v>0.84739999999999993</c:v>
                </c:pt>
                <c:pt idx="3">
                  <c:v>1.121</c:v>
                </c:pt>
                <c:pt idx="4">
                  <c:v>1.25</c:v>
                </c:pt>
                <c:pt idx="5">
                  <c:v>4.3041999999999998</c:v>
                </c:pt>
                <c:pt idx="6">
                  <c:v>6.8975</c:v>
                </c:pt>
                <c:pt idx="7">
                  <c:v>1.3366</c:v>
                </c:pt>
              </c:numCache>
            </c:numRef>
          </c:val>
          <c:extLst>
            <c:ext xmlns:c16="http://schemas.microsoft.com/office/drawing/2014/chart" uri="{C3380CC4-5D6E-409C-BE32-E72D297353CC}">
              <c16:uniqueId val="{00000000-EDD9-44A1-9063-C22DF0288751}"/>
            </c:ext>
          </c:extLst>
        </c:ser>
        <c:ser>
          <c:idx val="1"/>
          <c:order val="1"/>
          <c:tx>
            <c:v>Agency/Sovereign</c:v>
          </c:tx>
          <c:spPr>
            <a:solidFill>
              <a:schemeClr val="accent4"/>
            </a:solidFill>
            <a:ln w="15875">
              <a:solidFill>
                <a:schemeClr val="bg1"/>
              </a:solid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'DCM Volumes'!$F$45:$F$52</c:f>
              <c:strCache>
                <c:ptCount val="8"/>
                <c:pt idx="0">
                  <c:v>Q1 16</c:v>
                </c:pt>
                <c:pt idx="1">
                  <c:v>Q1 17</c:v>
                </c:pt>
                <c:pt idx="2">
                  <c:v>Q1 18</c:v>
                </c:pt>
                <c:pt idx="3">
                  <c:v>Q1 19</c:v>
                </c:pt>
                <c:pt idx="4">
                  <c:v>Q1 20</c:v>
                </c:pt>
                <c:pt idx="5">
                  <c:v>Q1 21</c:v>
                </c:pt>
                <c:pt idx="6">
                  <c:v>Q1 22</c:v>
                </c:pt>
                <c:pt idx="7">
                  <c:v>Q1 23</c:v>
                </c:pt>
              </c:strCache>
            </c:strRef>
          </c:cat>
          <c:val>
            <c:numRef>
              <c:f>'DCM Volumes'!$I$45:$I$52</c:f>
              <c:numCache>
                <c:formatCode>"$"#,##0.00</c:formatCode>
                <c:ptCount val="8"/>
                <c:pt idx="0">
                  <c:v>2.504</c:v>
                </c:pt>
                <c:pt idx="1">
                  <c:v>6.4029999999999996</c:v>
                </c:pt>
                <c:pt idx="2">
                  <c:v>11.4434</c:v>
                </c:pt>
                <c:pt idx="3">
                  <c:v>5.0428999999999995</c:v>
                </c:pt>
                <c:pt idx="4">
                  <c:v>7.6366000000000005</c:v>
                </c:pt>
                <c:pt idx="5">
                  <c:v>8.9</c:v>
                </c:pt>
                <c:pt idx="6">
                  <c:v>4.2046000000000001</c:v>
                </c:pt>
                <c:pt idx="7">
                  <c:v>2.4659</c:v>
                </c:pt>
              </c:numCache>
            </c:numRef>
          </c:val>
          <c:extLst>
            <c:ext xmlns:c16="http://schemas.microsoft.com/office/drawing/2014/chart" uri="{C3380CC4-5D6E-409C-BE32-E72D297353CC}">
              <c16:uniqueId val="{00000001-EDD9-44A1-9063-C22DF0288751}"/>
            </c:ext>
          </c:extLst>
        </c:ser>
        <c:dLbls>
          <c:showLegendKey val="0"/>
          <c:showVal val="0"/>
          <c:showCatName val="0"/>
          <c:showSerName val="0"/>
          <c:showPercent val="0"/>
          <c:showBubbleSize val="0"/>
        </c:dLbls>
        <c:gapWidth val="35"/>
        <c:overlap val="100"/>
        <c:axId val="1014840768"/>
        <c:axId val="1183726400"/>
      </c:barChart>
      <c:catAx>
        <c:axId val="10148407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726400"/>
        <c:crosses val="autoZero"/>
        <c:auto val="1"/>
        <c:lblAlgn val="ctr"/>
        <c:lblOffset val="100"/>
        <c:noMultiLvlLbl val="0"/>
      </c:catAx>
      <c:valAx>
        <c:axId val="1183726400"/>
        <c:scaling>
          <c:orientation val="minMax"/>
        </c:scaling>
        <c:delete val="1"/>
        <c:axPos val="b"/>
        <c:numFmt formatCode="&quot;$&quot;#,##0.00" sourceLinked="1"/>
        <c:majorTickMark val="none"/>
        <c:minorTickMark val="none"/>
        <c:tickLblPos val="nextTo"/>
        <c:crossAx val="1014840768"/>
        <c:crosses val="autoZero"/>
        <c:crossBetween val="between"/>
      </c:valAx>
      <c:spPr>
        <a:noFill/>
        <a:ln>
          <a:noFill/>
        </a:ln>
        <a:effectLst/>
      </c:spPr>
    </c:plotArea>
    <c:legend>
      <c:legendPos val="r"/>
      <c:layout>
        <c:manualLayout>
          <c:xMode val="edge"/>
          <c:yMode val="edge"/>
          <c:x val="0.72728021807874199"/>
          <c:y val="0.77335140742137765"/>
          <c:w val="0.27002077865266844"/>
          <c:h val="0.204350040077325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34F1BB-8ECC-49A6-9F9C-02A1418B3203}" type="datetimeFigureOut">
              <a:rPr lang="en-US"/>
              <a:pPr>
                <a:defRPr/>
              </a:pPr>
              <a:t>4/24/2023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E3617F6-E57A-4495-81A4-8C0131F1E1E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fontAlgn="auto">
              <a:spcBef>
                <a:spcPts val="0"/>
              </a:spcBef>
              <a:spcAft>
                <a:spcPts val="0"/>
              </a:spcAft>
              <a:defRPr sz="1200" b="0" i="0" dirty="0">
                <a:latin typeface="Proxima Nova Regular" charset="0"/>
                <a:cs typeface="+mn-cs"/>
              </a:defRPr>
            </a:lvl1pPr>
          </a:lstStyle>
          <a:p>
            <a:pPr>
              <a:defRPr/>
            </a:pPr>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fontAlgn="auto">
              <a:spcBef>
                <a:spcPts val="0"/>
              </a:spcBef>
              <a:spcAft>
                <a:spcPts val="0"/>
              </a:spcAft>
              <a:defRPr sz="1200" b="0" i="0" smtClean="0">
                <a:latin typeface="Proxima Nova Regular" charset="0"/>
                <a:cs typeface="+mn-cs"/>
              </a:defRPr>
            </a:lvl1pPr>
          </a:lstStyle>
          <a:p>
            <a:pPr>
              <a:defRPr/>
            </a:pPr>
            <a:fld id="{411A887A-3EF8-4654-AC2F-569425C355B3}" type="datetimeFigureOut">
              <a:rPr lang="en-US"/>
              <a:pPr>
                <a:defRPr/>
              </a:pPr>
              <a:t>4/24/2023</a:t>
            </a:fld>
            <a:endParaRPr lang="en-US"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fontAlgn="auto">
              <a:spcBef>
                <a:spcPts val="0"/>
              </a:spcBef>
              <a:spcAft>
                <a:spcPts val="0"/>
              </a:spcAft>
              <a:defRPr sz="1200" b="0" i="0" dirty="0">
                <a:latin typeface="Proxima Nova Regular" charset="0"/>
                <a:cs typeface="+mn-cs"/>
              </a:defRPr>
            </a:lvl1pPr>
          </a:lstStyle>
          <a:p>
            <a:pPr>
              <a:defRPr/>
            </a:pPr>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fontAlgn="auto">
              <a:spcBef>
                <a:spcPts val="0"/>
              </a:spcBef>
              <a:spcAft>
                <a:spcPts val="0"/>
              </a:spcAft>
              <a:defRPr sz="1200" b="0" i="0" smtClean="0">
                <a:latin typeface="Proxima Nova Regular" charset="0"/>
                <a:cs typeface="+mn-cs"/>
              </a:defRPr>
            </a:lvl1pPr>
          </a:lstStyle>
          <a:p>
            <a:pPr>
              <a:defRPr/>
            </a:pPr>
            <a:fld id="{7B414FEC-8751-496F-A19A-A405B1931CA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Proxima Nova Regular" charset="0"/>
        <a:ea typeface="+mn-ea"/>
        <a:cs typeface="+mn-cs"/>
      </a:defRPr>
    </a:lvl1pPr>
    <a:lvl2pPr marL="457200" algn="l" rtl="0" fontAlgn="base">
      <a:spcBef>
        <a:spcPct val="30000"/>
      </a:spcBef>
      <a:spcAft>
        <a:spcPct val="0"/>
      </a:spcAft>
      <a:defRPr sz="1200" kern="1200">
        <a:solidFill>
          <a:schemeClr val="tx1"/>
        </a:solidFill>
        <a:latin typeface="Proxima Nova Regular" charset="0"/>
        <a:ea typeface="+mn-ea"/>
        <a:cs typeface="+mn-cs"/>
      </a:defRPr>
    </a:lvl2pPr>
    <a:lvl3pPr marL="914400" algn="l" rtl="0" fontAlgn="base">
      <a:spcBef>
        <a:spcPct val="30000"/>
      </a:spcBef>
      <a:spcAft>
        <a:spcPct val="0"/>
      </a:spcAft>
      <a:defRPr sz="1200" kern="1200">
        <a:solidFill>
          <a:schemeClr val="tx1"/>
        </a:solidFill>
        <a:latin typeface="Proxima Nova Regular" charset="0"/>
        <a:ea typeface="+mn-ea"/>
        <a:cs typeface="+mn-cs"/>
      </a:defRPr>
    </a:lvl3pPr>
    <a:lvl4pPr marL="1371600" algn="l" rtl="0" fontAlgn="base">
      <a:spcBef>
        <a:spcPct val="30000"/>
      </a:spcBef>
      <a:spcAft>
        <a:spcPct val="0"/>
      </a:spcAft>
      <a:defRPr sz="1200" kern="1200">
        <a:solidFill>
          <a:schemeClr val="tx1"/>
        </a:solidFill>
        <a:latin typeface="Proxima Nova Regular" charset="0"/>
        <a:ea typeface="+mn-ea"/>
        <a:cs typeface="+mn-cs"/>
      </a:defRPr>
    </a:lvl4pPr>
    <a:lvl5pPr marL="1828800" algn="l" rtl="0" fontAlgn="base">
      <a:spcBef>
        <a:spcPct val="30000"/>
      </a:spcBef>
      <a:spcAft>
        <a:spcPct val="0"/>
      </a:spcAft>
      <a:defRPr sz="1200" kern="1200">
        <a:solidFill>
          <a:schemeClr val="tx1"/>
        </a:solidFill>
        <a:latin typeface="Proxima Nova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Background">
    <p:bg>
      <p:bgPr>
        <a:solidFill>
          <a:schemeClr val="tx2"/>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9617075" y="5737225"/>
            <a:ext cx="2322513" cy="869950"/>
          </a:xfrm>
          <a:prstGeom prst="rect">
            <a:avLst/>
          </a:prstGeom>
          <a:noFill/>
          <a:ln w="9525">
            <a:noFill/>
            <a:miter lim="800000"/>
            <a:headEnd/>
            <a:tailEnd/>
          </a:ln>
        </p:spPr>
      </p:pic>
      <p:sp>
        <p:nvSpPr>
          <p:cNvPr id="5" name="TextBox 4"/>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solidFill>
                  <a:schemeClr val="bg1"/>
                </a:solidFill>
                <a:latin typeface="Arial" charset="0"/>
                <a:cs typeface="+mn-cs"/>
              </a:rPr>
              <a:t>The Financial and </a:t>
            </a:r>
            <a:br>
              <a:rPr lang="en-US" sz="900" dirty="0">
                <a:solidFill>
                  <a:schemeClr val="bg1"/>
                </a:solidFill>
                <a:latin typeface="Arial" charset="0"/>
                <a:cs typeface="+mn-cs"/>
              </a:rPr>
            </a:br>
            <a:r>
              <a:rPr lang="en-US" sz="900" dirty="0">
                <a:solidFill>
                  <a:schemeClr val="bg1"/>
                </a:solidFill>
                <a:latin typeface="Arial" charset="0"/>
                <a:cs typeface="+mn-cs"/>
              </a:rPr>
              <a:t>Risk business of</a:t>
            </a:r>
            <a:br>
              <a:rPr lang="en-US" sz="900" dirty="0">
                <a:solidFill>
                  <a:schemeClr val="bg1"/>
                </a:solidFill>
                <a:latin typeface="Arial" charset="0"/>
                <a:cs typeface="+mn-cs"/>
              </a:rPr>
            </a:br>
            <a:r>
              <a:rPr lang="en-US" sz="900" dirty="0">
                <a:solidFill>
                  <a:schemeClr val="bg1"/>
                </a:solidFill>
                <a:latin typeface="Arial" charset="0"/>
                <a:cs typeface="+mn-cs"/>
              </a:rPr>
              <a:t>Thomson Reuters</a:t>
            </a:r>
            <a:br>
              <a:rPr lang="en-US" sz="900" dirty="0">
                <a:solidFill>
                  <a:schemeClr val="bg1"/>
                </a:solidFill>
                <a:latin typeface="Arial" charset="0"/>
                <a:cs typeface="+mn-cs"/>
              </a:rPr>
            </a:br>
            <a:r>
              <a:rPr lang="en-US" sz="900" dirty="0">
                <a:solidFill>
                  <a:schemeClr val="bg1"/>
                </a:solidFill>
                <a:latin typeface="Arial" charset="0"/>
                <a:cs typeface="+mn-cs"/>
              </a:rPr>
              <a:t>is now Refinitiv.</a:t>
            </a:r>
          </a:p>
        </p:txBody>
      </p:sp>
      <p:sp>
        <p:nvSpPr>
          <p:cNvPr id="2" name="Title 1"/>
          <p:cNvSpPr>
            <a:spLocks noGrp="1"/>
          </p:cNvSpPr>
          <p:nvPr>
            <p:ph type="ctrTitle"/>
          </p:nvPr>
        </p:nvSpPr>
        <p:spPr>
          <a:xfrm>
            <a:off x="307523" y="177801"/>
            <a:ext cx="10836728" cy="2607330"/>
          </a:xfrm>
        </p:spPr>
        <p:txBody>
          <a:bodyPr anchor="b"/>
          <a:lstStyle>
            <a:lvl1pPr algn="l">
              <a:lnSpc>
                <a:spcPct val="8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29184" y="2797832"/>
            <a:ext cx="10834117" cy="731520"/>
          </a:xfrm>
        </p:spPr>
        <p:txBody>
          <a:bodyPr>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Date Placeholder 2"/>
          <p:cNvSpPr>
            <a:spLocks noGrp="1"/>
          </p:cNvSpPr>
          <p:nvPr>
            <p:ph type="dt" idx="10"/>
          </p:nvPr>
        </p:nvSpPr>
        <p:spPr>
          <a:xfrm>
            <a:off x="327025" y="4019550"/>
            <a:ext cx="3508375" cy="400050"/>
          </a:xfrm>
          <a:prstGeom prst="rect">
            <a:avLst/>
          </a:prstGeom>
        </p:spPr>
        <p:txBody>
          <a:bodyPr vert="horz" lIns="0" tIns="0" rIns="0" bIns="0" rtlCol="0"/>
          <a:lstStyle>
            <a:lvl1pPr algn="l" fontAlgn="auto">
              <a:spcBef>
                <a:spcPts val="0"/>
              </a:spcBef>
              <a:spcAft>
                <a:spcPts val="0"/>
              </a:spcAft>
              <a:defRPr sz="1200" b="1" i="0" smtClean="0">
                <a:solidFill>
                  <a:schemeClr val="bg1"/>
                </a:solidFill>
                <a:latin typeface="Proxima Nova Regular" charset="0"/>
                <a:cs typeface="+mn-cs"/>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White Background Top Photo">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srcRect/>
          <a:stretch>
            <a:fillRect/>
          </a:stretch>
        </p:blipFill>
        <p:spPr bwMode="auto">
          <a:xfrm>
            <a:off x="10523538" y="6180138"/>
            <a:ext cx="1428750" cy="533400"/>
          </a:xfrm>
          <a:prstGeom prst="rect">
            <a:avLst/>
          </a:prstGeom>
          <a:noFill/>
          <a:ln w="9525">
            <a:noFill/>
            <a:miter lim="800000"/>
            <a:headEnd/>
            <a:tailEnd/>
          </a:ln>
        </p:spPr>
      </p:pic>
      <p:sp>
        <p:nvSpPr>
          <p:cNvPr id="2" name="Title 1"/>
          <p:cNvSpPr>
            <a:spLocks noGrp="1"/>
          </p:cNvSpPr>
          <p:nvPr>
            <p:ph type="ctrTitle"/>
          </p:nvPr>
        </p:nvSpPr>
        <p:spPr>
          <a:xfrm>
            <a:off x="310134" y="3496733"/>
            <a:ext cx="10189082" cy="1310947"/>
          </a:xfrm>
        </p:spPr>
        <p:txBody>
          <a:bodyPr anchor="b"/>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29184" y="4807680"/>
            <a:ext cx="10155264"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p:cNvSpPr>
            <a:spLocks noGrp="1"/>
          </p:cNvSpPr>
          <p:nvPr>
            <p:ph type="pic" sz="quarter" idx="10"/>
          </p:nvPr>
        </p:nvSpPr>
        <p:spPr>
          <a:xfrm>
            <a:off x="0" y="0"/>
            <a:ext cx="12188952" cy="3374136"/>
          </a:xfrm>
          <a:solidFill>
            <a:schemeClr val="bg1">
              <a:lumMod val="85000"/>
            </a:schemeClr>
          </a:solidFill>
        </p:spPr>
        <p:txBody>
          <a:bodyPr rtlCol="0">
            <a:noAutofit/>
          </a:bodyPr>
          <a:lstStyle>
            <a:lvl1pPr>
              <a:defRPr sz="1400"/>
            </a:lvl1pPr>
          </a:lstStyle>
          <a:p>
            <a:pPr lvl="0"/>
            <a:r>
              <a:rPr lang="en-US" noProof="0"/>
              <a:t>Click icon to add picture</a:t>
            </a: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Blue Background Top Photo">
    <p:spTree>
      <p:nvGrpSpPr>
        <p:cNvPr id="1" name=""/>
        <p:cNvGrpSpPr/>
        <p:nvPr/>
      </p:nvGrpSpPr>
      <p:grpSpPr>
        <a:xfrm>
          <a:off x="0" y="0"/>
          <a:ext cx="0" cy="0"/>
          <a:chOff x="0" y="0"/>
          <a:chExt cx="0" cy="0"/>
        </a:xfrm>
      </p:grpSpPr>
      <p:sp>
        <p:nvSpPr>
          <p:cNvPr id="6" name="Rectangle 5"/>
          <p:cNvSpPr/>
          <p:nvPr userDrawn="1"/>
        </p:nvSpPr>
        <p:spPr>
          <a:xfrm>
            <a:off x="0" y="3373438"/>
            <a:ext cx="12192000" cy="3484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sp>
        <p:nvSpPr>
          <p:cNvPr id="7" name="TextBox 6"/>
          <p:cNvSpPr txBox="1"/>
          <p:nvPr userDrawn="1"/>
        </p:nvSpPr>
        <p:spPr>
          <a:xfrm>
            <a:off x="6045200" y="-423863"/>
            <a:ext cx="184150" cy="369888"/>
          </a:xfrm>
          <a:prstGeom prst="rect">
            <a:avLst/>
          </a:prstGeom>
          <a:noFill/>
        </p:spPr>
        <p:txBody>
          <a:bodyPr wrap="none"/>
          <a:lstStyle/>
          <a:p>
            <a:pPr fontAlgn="auto">
              <a:spcBef>
                <a:spcPts val="0"/>
              </a:spcBef>
              <a:spcAft>
                <a:spcPts val="0"/>
              </a:spcAft>
              <a:defRPr/>
            </a:pPr>
            <a:endParaRPr lang="en-US" dirty="0">
              <a:latin typeface="Arial" charset="0"/>
              <a:cs typeface="+mn-cs"/>
            </a:endParaRPr>
          </a:p>
        </p:txBody>
      </p:sp>
      <p:pic>
        <p:nvPicPr>
          <p:cNvPr id="8" name="Picture 10"/>
          <p:cNvPicPr>
            <a:picLocks noChangeAspect="1"/>
          </p:cNvPicPr>
          <p:nvPr userDrawn="1"/>
        </p:nvPicPr>
        <p:blipFill>
          <a:blip r:embed="rId2"/>
          <a:srcRect/>
          <a:stretch>
            <a:fillRect/>
          </a:stretch>
        </p:blipFill>
        <p:spPr bwMode="auto">
          <a:xfrm>
            <a:off x="10525125" y="6180138"/>
            <a:ext cx="1423988" cy="533400"/>
          </a:xfrm>
          <a:prstGeom prst="rect">
            <a:avLst/>
          </a:prstGeom>
          <a:noFill/>
          <a:ln w="9525">
            <a:noFill/>
            <a:miter lim="800000"/>
            <a:headEnd/>
            <a:tailEnd/>
          </a:ln>
        </p:spPr>
      </p:pic>
      <p:sp>
        <p:nvSpPr>
          <p:cNvPr id="2" name="Title 1"/>
          <p:cNvSpPr>
            <a:spLocks noGrp="1"/>
          </p:cNvSpPr>
          <p:nvPr>
            <p:ph type="ctrTitle"/>
          </p:nvPr>
        </p:nvSpPr>
        <p:spPr>
          <a:xfrm>
            <a:off x="310134" y="3496733"/>
            <a:ext cx="10189082" cy="1310947"/>
          </a:xfrm>
        </p:spPr>
        <p:txBody>
          <a:bodyPr anchor="b">
            <a:noAutofit/>
          </a:bodyPr>
          <a:lstStyle>
            <a:lvl1pPr algn="l">
              <a:lnSpc>
                <a:spcPct val="800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29184" y="4809744"/>
            <a:ext cx="10155264" cy="731520"/>
          </a:xfrm>
        </p:spPr>
        <p:txBody>
          <a:bodyPr>
            <a:no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p:cNvSpPr>
            <a:spLocks noGrp="1"/>
          </p:cNvSpPr>
          <p:nvPr>
            <p:ph type="pic" sz="quarter" idx="10"/>
          </p:nvPr>
        </p:nvSpPr>
        <p:spPr>
          <a:xfrm>
            <a:off x="0" y="0"/>
            <a:ext cx="12188952" cy="3374136"/>
          </a:xfrm>
          <a:solidFill>
            <a:schemeClr val="bg1">
              <a:lumMod val="85000"/>
            </a:schemeClr>
          </a:solidFill>
        </p:spPr>
        <p:txBody>
          <a:bodyPr rtlCol="0">
            <a:noAutofit/>
          </a:bodyPr>
          <a:lstStyle>
            <a:lvl1pPr>
              <a:defRPr sz="1400"/>
            </a:lvl1pPr>
          </a:lstStyle>
          <a:p>
            <a:pPr lvl="0"/>
            <a:r>
              <a:rPr lang="en-US" noProof="0"/>
              <a:t>Click icon to add picture</a:t>
            </a:r>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Background Arrow">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523538" y="6180138"/>
            <a:ext cx="1428750" cy="533400"/>
          </a:xfrm>
          <a:prstGeom prst="rect">
            <a:avLst/>
          </a:prstGeom>
          <a:noFill/>
          <a:ln w="9525">
            <a:noFill/>
            <a:miter lim="800000"/>
            <a:headEnd/>
            <a:tailEnd/>
          </a:ln>
        </p:spPr>
      </p:pic>
      <p:sp>
        <p:nvSpPr>
          <p:cNvPr id="5" name="Rectangle 4"/>
          <p:cNvSpPr/>
          <p:nvPr userDrawn="1"/>
        </p:nvSpPr>
        <p:spPr>
          <a:xfrm>
            <a:off x="0" y="0"/>
            <a:ext cx="12192000" cy="3373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pic>
        <p:nvPicPr>
          <p:cNvPr id="6" name="Picture 10"/>
          <p:cNvPicPr>
            <a:picLocks noChangeAspect="1"/>
          </p:cNvPicPr>
          <p:nvPr userDrawn="1"/>
        </p:nvPicPr>
        <p:blipFill>
          <a:blip r:embed="rId3"/>
          <a:srcRect l="16167"/>
          <a:stretch>
            <a:fillRect/>
          </a:stretch>
        </p:blipFill>
        <p:spPr bwMode="auto">
          <a:xfrm>
            <a:off x="0" y="530225"/>
            <a:ext cx="11239500" cy="2327275"/>
          </a:xfrm>
          <a:prstGeom prst="rect">
            <a:avLst/>
          </a:prstGeom>
          <a:noFill/>
          <a:ln w="9525">
            <a:noFill/>
            <a:miter lim="800000"/>
            <a:headEnd/>
            <a:tailEnd/>
          </a:ln>
        </p:spPr>
      </p:pic>
      <p:sp>
        <p:nvSpPr>
          <p:cNvPr id="2" name="Title 1"/>
          <p:cNvSpPr>
            <a:spLocks noGrp="1"/>
          </p:cNvSpPr>
          <p:nvPr>
            <p:ph type="ctrTitle"/>
          </p:nvPr>
        </p:nvSpPr>
        <p:spPr>
          <a:xfrm>
            <a:off x="310134" y="3496733"/>
            <a:ext cx="10189082" cy="1310947"/>
          </a:xfrm>
        </p:spPr>
        <p:txBody>
          <a:bodyPr anchor="b">
            <a:noAutofit/>
          </a:bodyPr>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29184" y="4809744"/>
            <a:ext cx="10155264"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Background Data Arrow">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523538" y="6180138"/>
            <a:ext cx="1428750" cy="533400"/>
          </a:xfrm>
          <a:prstGeom prst="rect">
            <a:avLst/>
          </a:prstGeom>
          <a:noFill/>
          <a:ln w="9525">
            <a:noFill/>
            <a:miter lim="800000"/>
            <a:headEnd/>
            <a:tailEnd/>
          </a:ln>
        </p:spPr>
      </p:pic>
      <p:sp>
        <p:nvSpPr>
          <p:cNvPr id="5" name="Rectangle 4"/>
          <p:cNvSpPr/>
          <p:nvPr userDrawn="1"/>
        </p:nvSpPr>
        <p:spPr>
          <a:xfrm>
            <a:off x="0" y="0"/>
            <a:ext cx="12188825" cy="3373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pic>
        <p:nvPicPr>
          <p:cNvPr id="6" name="Picture 10"/>
          <p:cNvPicPr>
            <a:picLocks noChangeAspect="1"/>
          </p:cNvPicPr>
          <p:nvPr userDrawn="1"/>
        </p:nvPicPr>
        <p:blipFill>
          <a:blip r:embed="rId3"/>
          <a:srcRect/>
          <a:stretch>
            <a:fillRect/>
          </a:stretch>
        </p:blipFill>
        <p:spPr bwMode="auto">
          <a:xfrm>
            <a:off x="0" y="355600"/>
            <a:ext cx="11895138" cy="2682875"/>
          </a:xfrm>
          <a:prstGeom prst="rect">
            <a:avLst/>
          </a:prstGeom>
          <a:noFill/>
          <a:ln w="9525">
            <a:noFill/>
            <a:miter lim="800000"/>
            <a:headEnd/>
            <a:tailEnd/>
          </a:ln>
        </p:spPr>
      </p:pic>
      <p:sp>
        <p:nvSpPr>
          <p:cNvPr id="2" name="Title 1"/>
          <p:cNvSpPr>
            <a:spLocks noGrp="1"/>
          </p:cNvSpPr>
          <p:nvPr>
            <p:ph type="ctrTitle"/>
          </p:nvPr>
        </p:nvSpPr>
        <p:spPr>
          <a:xfrm>
            <a:off x="310134" y="3496733"/>
            <a:ext cx="10189082" cy="1310947"/>
          </a:xfrm>
        </p:spPr>
        <p:txBody>
          <a:bodyPr anchor="b">
            <a:noAutofit/>
          </a:bodyPr>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29184" y="4809744"/>
            <a:ext cx="10155264"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Slide White Background Left Photo">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srcRect/>
          <a:stretch>
            <a:fillRect/>
          </a:stretch>
        </p:blipFill>
        <p:spPr bwMode="auto">
          <a:xfrm>
            <a:off x="10523538" y="6180138"/>
            <a:ext cx="1428750" cy="533400"/>
          </a:xfrm>
          <a:prstGeom prst="rect">
            <a:avLst/>
          </a:prstGeom>
          <a:noFill/>
          <a:ln w="9525">
            <a:noFill/>
            <a:miter lim="800000"/>
            <a:headEnd/>
            <a:tailEnd/>
          </a:ln>
        </p:spPr>
      </p:pic>
      <p:sp>
        <p:nvSpPr>
          <p:cNvPr id="2" name="Title 1"/>
          <p:cNvSpPr>
            <a:spLocks noGrp="1"/>
          </p:cNvSpPr>
          <p:nvPr>
            <p:ph type="ctrTitle"/>
          </p:nvPr>
        </p:nvSpPr>
        <p:spPr>
          <a:xfrm>
            <a:off x="6350302" y="355600"/>
            <a:ext cx="5525786" cy="3097413"/>
          </a:xfrm>
        </p:spPr>
        <p:txBody>
          <a:bodyPr anchor="b">
            <a:noAutofit/>
          </a:bodyPr>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373368" y="3456432"/>
            <a:ext cx="5491968"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p:cNvSpPr>
            <a:spLocks noGrp="1"/>
          </p:cNvSpPr>
          <p:nvPr>
            <p:ph type="pic" sz="quarter" idx="10"/>
          </p:nvPr>
        </p:nvSpPr>
        <p:spPr>
          <a:xfrm>
            <a:off x="0" y="0"/>
            <a:ext cx="6096000" cy="6858000"/>
          </a:xfrm>
          <a:solidFill>
            <a:schemeClr val="bg1">
              <a:lumMod val="85000"/>
            </a:schemeClr>
          </a:solidFill>
        </p:spPr>
        <p:txBody>
          <a:bodyPr rtlCol="0">
            <a:noAutofit/>
          </a:bodyPr>
          <a:lstStyle>
            <a:lvl1pPr>
              <a:defRPr sz="1400"/>
            </a:lvl1pPr>
          </a:lstStyle>
          <a:p>
            <a:pPr lvl="0"/>
            <a:r>
              <a:rPr lang="en-US" noProof="0"/>
              <a:t>Click icon to add picture</a:t>
            </a:r>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Slide Blue Background Left Photo">
    <p:spTree>
      <p:nvGrpSpPr>
        <p:cNvPr id="1" name=""/>
        <p:cNvGrpSpPr/>
        <p:nvPr/>
      </p:nvGrpSpPr>
      <p:grpSpPr>
        <a:xfrm>
          <a:off x="0" y="0"/>
          <a:ext cx="0" cy="0"/>
          <a:chOff x="0" y="0"/>
          <a:chExt cx="0" cy="0"/>
        </a:xfrm>
      </p:grpSpPr>
      <p:sp>
        <p:nvSpPr>
          <p:cNvPr id="6" name="Rectangle 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pic>
        <p:nvPicPr>
          <p:cNvPr id="7" name="Picture 8"/>
          <p:cNvPicPr>
            <a:picLocks noChangeAspect="1"/>
          </p:cNvPicPr>
          <p:nvPr userDrawn="1"/>
        </p:nvPicPr>
        <p:blipFill>
          <a:blip r:embed="rId2"/>
          <a:srcRect/>
          <a:stretch>
            <a:fillRect/>
          </a:stretch>
        </p:blipFill>
        <p:spPr bwMode="auto">
          <a:xfrm>
            <a:off x="10525125" y="6180138"/>
            <a:ext cx="1423988" cy="533400"/>
          </a:xfrm>
          <a:prstGeom prst="rect">
            <a:avLst/>
          </a:prstGeom>
          <a:noFill/>
          <a:ln w="9525">
            <a:noFill/>
            <a:miter lim="800000"/>
            <a:headEnd/>
            <a:tailEnd/>
          </a:ln>
        </p:spPr>
      </p:pic>
      <p:sp>
        <p:nvSpPr>
          <p:cNvPr id="2" name="Title 1"/>
          <p:cNvSpPr>
            <a:spLocks noGrp="1"/>
          </p:cNvSpPr>
          <p:nvPr>
            <p:ph type="ctrTitle"/>
          </p:nvPr>
        </p:nvSpPr>
        <p:spPr>
          <a:xfrm>
            <a:off x="6350302" y="355600"/>
            <a:ext cx="5525786" cy="3097413"/>
          </a:xfrm>
        </p:spPr>
        <p:txBody>
          <a:bodyPr anchor="b"/>
          <a:lstStyle>
            <a:lvl1pPr algn="l">
              <a:lnSpc>
                <a:spcPct val="800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73368" y="3456432"/>
            <a:ext cx="5491968" cy="731520"/>
          </a:xfrm>
        </p:spPr>
        <p:txBody>
          <a:bodyPr>
            <a:no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p:cNvSpPr>
            <a:spLocks noGrp="1"/>
          </p:cNvSpPr>
          <p:nvPr>
            <p:ph type="pic" sz="quarter" idx="10"/>
          </p:nvPr>
        </p:nvSpPr>
        <p:spPr>
          <a:xfrm>
            <a:off x="0" y="0"/>
            <a:ext cx="6096000" cy="6858000"/>
          </a:xfrm>
          <a:solidFill>
            <a:schemeClr val="bg1">
              <a:lumMod val="85000"/>
            </a:schemeClr>
          </a:solidFill>
        </p:spPr>
        <p:txBody>
          <a:bodyPr rtlCol="0">
            <a:noAutofit/>
          </a:bodyPr>
          <a:lstStyle>
            <a:lvl1pPr>
              <a:defRPr sz="1400"/>
            </a:lvl1pPr>
          </a:lstStyle>
          <a:p>
            <a:pPr lvl="0"/>
            <a:r>
              <a:rPr lang="en-US" noProof="0"/>
              <a:t>Click icon to add picture</a:t>
            </a:r>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Background Left Arrow">
    <p:spTree>
      <p:nvGrpSpPr>
        <p:cNvPr id="1" name=""/>
        <p:cNvGrpSpPr/>
        <p:nvPr/>
      </p:nvGrpSpPr>
      <p:grpSpPr>
        <a:xfrm>
          <a:off x="0" y="0"/>
          <a:ext cx="0" cy="0"/>
          <a:chOff x="0" y="0"/>
          <a:chExt cx="0" cy="0"/>
        </a:xfrm>
      </p:grpSpPr>
      <p:sp>
        <p:nvSpPr>
          <p:cNvPr id="4" name="Rectangle 3"/>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pic>
        <p:nvPicPr>
          <p:cNvPr id="5" name="Picture 8"/>
          <p:cNvPicPr>
            <a:picLocks noChangeAspect="1"/>
          </p:cNvPicPr>
          <p:nvPr userDrawn="1"/>
        </p:nvPicPr>
        <p:blipFill>
          <a:blip r:embed="rId2"/>
          <a:srcRect/>
          <a:stretch>
            <a:fillRect/>
          </a:stretch>
        </p:blipFill>
        <p:spPr bwMode="auto">
          <a:xfrm>
            <a:off x="10523538" y="6180138"/>
            <a:ext cx="1428750" cy="533400"/>
          </a:xfrm>
          <a:prstGeom prst="rect">
            <a:avLst/>
          </a:prstGeom>
          <a:noFill/>
          <a:ln w="9525">
            <a:noFill/>
            <a:miter lim="800000"/>
            <a:headEnd/>
            <a:tailEnd/>
          </a:ln>
        </p:spPr>
      </p:pic>
      <p:pic>
        <p:nvPicPr>
          <p:cNvPr id="6" name="Picture 10"/>
          <p:cNvPicPr>
            <a:picLocks noChangeAspect="1"/>
          </p:cNvPicPr>
          <p:nvPr userDrawn="1"/>
        </p:nvPicPr>
        <p:blipFill>
          <a:blip r:embed="rId3"/>
          <a:srcRect l="62933"/>
          <a:stretch>
            <a:fillRect/>
          </a:stretch>
        </p:blipFill>
        <p:spPr bwMode="auto">
          <a:xfrm rot="16200000">
            <a:off x="50007" y="2540793"/>
            <a:ext cx="5880100" cy="2754313"/>
          </a:xfrm>
          <a:prstGeom prst="rect">
            <a:avLst/>
          </a:prstGeom>
          <a:noFill/>
          <a:ln w="9525">
            <a:noFill/>
            <a:miter lim="800000"/>
            <a:headEnd/>
            <a:tailEnd/>
          </a:ln>
        </p:spPr>
      </p:pic>
      <p:sp>
        <p:nvSpPr>
          <p:cNvPr id="2" name="Title 1"/>
          <p:cNvSpPr>
            <a:spLocks noGrp="1"/>
          </p:cNvSpPr>
          <p:nvPr>
            <p:ph type="ctrTitle"/>
          </p:nvPr>
        </p:nvSpPr>
        <p:spPr>
          <a:xfrm>
            <a:off x="6350302" y="355600"/>
            <a:ext cx="5525786" cy="3097413"/>
          </a:xfrm>
        </p:spPr>
        <p:txBody>
          <a:bodyPr anchor="b">
            <a:noAutofit/>
          </a:bodyPr>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373368" y="3456432"/>
            <a:ext cx="5491968"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Background Left Data Arrow">
    <p:spTree>
      <p:nvGrpSpPr>
        <p:cNvPr id="1" name=""/>
        <p:cNvGrpSpPr/>
        <p:nvPr/>
      </p:nvGrpSpPr>
      <p:grpSpPr>
        <a:xfrm>
          <a:off x="0" y="0"/>
          <a:ext cx="0" cy="0"/>
          <a:chOff x="0" y="0"/>
          <a:chExt cx="0" cy="0"/>
        </a:xfrm>
      </p:grpSpPr>
      <p:sp>
        <p:nvSpPr>
          <p:cNvPr id="4" name="Rectangle 3"/>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pic>
        <p:nvPicPr>
          <p:cNvPr id="5" name="Picture 8"/>
          <p:cNvPicPr>
            <a:picLocks noChangeAspect="1"/>
          </p:cNvPicPr>
          <p:nvPr userDrawn="1"/>
        </p:nvPicPr>
        <p:blipFill>
          <a:blip r:embed="rId2"/>
          <a:srcRect/>
          <a:stretch>
            <a:fillRect/>
          </a:stretch>
        </p:blipFill>
        <p:spPr bwMode="auto">
          <a:xfrm>
            <a:off x="10523538" y="6180138"/>
            <a:ext cx="1428750" cy="533400"/>
          </a:xfrm>
          <a:prstGeom prst="rect">
            <a:avLst/>
          </a:prstGeom>
          <a:noFill/>
          <a:ln w="9525">
            <a:noFill/>
            <a:miter lim="800000"/>
            <a:headEnd/>
            <a:tailEnd/>
          </a:ln>
        </p:spPr>
      </p:pic>
      <p:sp>
        <p:nvSpPr>
          <p:cNvPr id="6" name="TextBox 5"/>
          <p:cNvSpPr txBox="1"/>
          <p:nvPr userDrawn="1"/>
        </p:nvSpPr>
        <p:spPr>
          <a:xfrm>
            <a:off x="-330200" y="2801938"/>
            <a:ext cx="184150" cy="369887"/>
          </a:xfrm>
          <a:prstGeom prst="rect">
            <a:avLst/>
          </a:prstGeom>
          <a:noFill/>
        </p:spPr>
        <p:txBody>
          <a:bodyPr wrap="none"/>
          <a:lstStyle/>
          <a:p>
            <a:pPr fontAlgn="auto">
              <a:spcBef>
                <a:spcPts val="0"/>
              </a:spcBef>
              <a:spcAft>
                <a:spcPts val="0"/>
              </a:spcAft>
              <a:defRPr/>
            </a:pPr>
            <a:endParaRPr lang="en-US" dirty="0">
              <a:latin typeface="Arial" charset="0"/>
              <a:cs typeface="+mn-cs"/>
            </a:endParaRPr>
          </a:p>
        </p:txBody>
      </p:sp>
      <p:pic>
        <p:nvPicPr>
          <p:cNvPr id="7" name="Picture 11"/>
          <p:cNvPicPr>
            <a:picLocks noChangeAspect="1"/>
          </p:cNvPicPr>
          <p:nvPr userDrawn="1"/>
        </p:nvPicPr>
        <p:blipFill>
          <a:blip r:embed="rId3"/>
          <a:srcRect/>
          <a:stretch>
            <a:fillRect/>
          </a:stretch>
        </p:blipFill>
        <p:spPr bwMode="auto">
          <a:xfrm>
            <a:off x="646113" y="1109663"/>
            <a:ext cx="4835525" cy="4278312"/>
          </a:xfrm>
          <a:prstGeom prst="rect">
            <a:avLst/>
          </a:prstGeom>
          <a:noFill/>
          <a:ln w="9525">
            <a:noFill/>
            <a:miter lim="800000"/>
            <a:headEnd/>
            <a:tailEnd/>
          </a:ln>
        </p:spPr>
      </p:pic>
      <p:sp>
        <p:nvSpPr>
          <p:cNvPr id="2" name="Title 1"/>
          <p:cNvSpPr>
            <a:spLocks noGrp="1"/>
          </p:cNvSpPr>
          <p:nvPr>
            <p:ph type="ctrTitle"/>
          </p:nvPr>
        </p:nvSpPr>
        <p:spPr>
          <a:xfrm>
            <a:off x="6350302" y="355600"/>
            <a:ext cx="5525786" cy="3097413"/>
          </a:xfrm>
        </p:spPr>
        <p:txBody>
          <a:bodyPr anchor="b">
            <a:noAutofit/>
          </a:bodyPr>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373368" y="3456432"/>
            <a:ext cx="5491968"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Background Light Bulb">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sp>
        <p:nvSpPr>
          <p:cNvPr id="5" name="TextBox 4"/>
          <p:cNvSpPr txBox="1"/>
          <p:nvPr userDrawn="1"/>
        </p:nvSpPr>
        <p:spPr>
          <a:xfrm>
            <a:off x="-330200" y="2801938"/>
            <a:ext cx="184150" cy="369887"/>
          </a:xfrm>
          <a:prstGeom prst="rect">
            <a:avLst/>
          </a:prstGeom>
          <a:noFill/>
        </p:spPr>
        <p:txBody>
          <a:bodyPr wrap="none"/>
          <a:lstStyle/>
          <a:p>
            <a:pPr fontAlgn="auto">
              <a:spcBef>
                <a:spcPts val="0"/>
              </a:spcBef>
              <a:spcAft>
                <a:spcPts val="0"/>
              </a:spcAft>
              <a:defRPr/>
            </a:pPr>
            <a:endParaRPr lang="en-US" dirty="0">
              <a:latin typeface="Arial" charset="0"/>
              <a:cs typeface="+mn-cs"/>
            </a:endParaRPr>
          </a:p>
        </p:txBody>
      </p:sp>
      <p:pic>
        <p:nvPicPr>
          <p:cNvPr id="6" name="Picture 10"/>
          <p:cNvPicPr>
            <a:picLocks noChangeAspect="1"/>
          </p:cNvPicPr>
          <p:nvPr userDrawn="1"/>
        </p:nvPicPr>
        <p:blipFill>
          <a:blip r:embed="rId2"/>
          <a:srcRect/>
          <a:stretch>
            <a:fillRect/>
          </a:stretch>
        </p:blipFill>
        <p:spPr bwMode="auto">
          <a:xfrm>
            <a:off x="7350125" y="0"/>
            <a:ext cx="3576638" cy="5084763"/>
          </a:xfrm>
          <a:prstGeom prst="rect">
            <a:avLst/>
          </a:prstGeom>
          <a:noFill/>
          <a:ln w="9525">
            <a:noFill/>
            <a:miter lim="800000"/>
            <a:headEnd/>
            <a:tailEnd/>
          </a:ln>
        </p:spPr>
      </p:pic>
      <p:pic>
        <p:nvPicPr>
          <p:cNvPr id="7" name="Picture 11"/>
          <p:cNvPicPr>
            <a:picLocks noChangeAspect="1"/>
          </p:cNvPicPr>
          <p:nvPr userDrawn="1"/>
        </p:nvPicPr>
        <p:blipFill>
          <a:blip r:embed="rId3"/>
          <a:srcRect/>
          <a:stretch>
            <a:fillRect/>
          </a:stretch>
        </p:blipFill>
        <p:spPr bwMode="auto">
          <a:xfrm>
            <a:off x="10525125" y="6180138"/>
            <a:ext cx="1423988" cy="533400"/>
          </a:xfrm>
          <a:prstGeom prst="rect">
            <a:avLst/>
          </a:prstGeom>
          <a:noFill/>
          <a:ln w="9525">
            <a:noFill/>
            <a:miter lim="800000"/>
            <a:headEnd/>
            <a:tailEnd/>
          </a:ln>
        </p:spPr>
      </p:pic>
      <p:sp>
        <p:nvSpPr>
          <p:cNvPr id="2" name="Title 1"/>
          <p:cNvSpPr>
            <a:spLocks noGrp="1"/>
          </p:cNvSpPr>
          <p:nvPr>
            <p:ph type="ctrTitle"/>
          </p:nvPr>
        </p:nvSpPr>
        <p:spPr>
          <a:xfrm>
            <a:off x="310134" y="355600"/>
            <a:ext cx="5525786" cy="3097413"/>
          </a:xfrm>
        </p:spPr>
        <p:txBody>
          <a:bodyPr anchor="b">
            <a:noAutofit/>
          </a:bodyPr>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29184" y="3456432"/>
            <a:ext cx="5525786"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Background Data Symbol">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charset="0"/>
            </a:endParaRPr>
          </a:p>
        </p:txBody>
      </p:sp>
      <p:sp>
        <p:nvSpPr>
          <p:cNvPr id="5" name="TextBox 4"/>
          <p:cNvSpPr txBox="1"/>
          <p:nvPr userDrawn="1"/>
        </p:nvSpPr>
        <p:spPr>
          <a:xfrm>
            <a:off x="-330200" y="2801938"/>
            <a:ext cx="184150" cy="369887"/>
          </a:xfrm>
          <a:prstGeom prst="rect">
            <a:avLst/>
          </a:prstGeom>
          <a:noFill/>
        </p:spPr>
        <p:txBody>
          <a:bodyPr wrap="none"/>
          <a:lstStyle/>
          <a:p>
            <a:pPr fontAlgn="auto">
              <a:spcBef>
                <a:spcPts val="0"/>
              </a:spcBef>
              <a:spcAft>
                <a:spcPts val="0"/>
              </a:spcAft>
              <a:defRPr/>
            </a:pPr>
            <a:endParaRPr lang="en-US" dirty="0">
              <a:latin typeface="Arial" charset="0"/>
              <a:cs typeface="+mn-cs"/>
            </a:endParaRPr>
          </a:p>
        </p:txBody>
      </p:sp>
      <p:pic>
        <p:nvPicPr>
          <p:cNvPr id="6" name="Picture 10"/>
          <p:cNvPicPr>
            <a:picLocks noChangeAspect="1"/>
          </p:cNvPicPr>
          <p:nvPr userDrawn="1"/>
        </p:nvPicPr>
        <p:blipFill>
          <a:blip r:embed="rId2"/>
          <a:srcRect/>
          <a:stretch>
            <a:fillRect/>
          </a:stretch>
        </p:blipFill>
        <p:spPr bwMode="auto">
          <a:xfrm>
            <a:off x="7386638" y="1219200"/>
            <a:ext cx="3651250" cy="5638800"/>
          </a:xfrm>
          <a:prstGeom prst="rect">
            <a:avLst/>
          </a:prstGeom>
          <a:noFill/>
          <a:ln w="9525">
            <a:noFill/>
            <a:miter lim="800000"/>
            <a:headEnd/>
            <a:tailEnd/>
          </a:ln>
        </p:spPr>
      </p:pic>
      <p:pic>
        <p:nvPicPr>
          <p:cNvPr id="7" name="Picture 11"/>
          <p:cNvPicPr>
            <a:picLocks noChangeAspect="1"/>
          </p:cNvPicPr>
          <p:nvPr userDrawn="1"/>
        </p:nvPicPr>
        <p:blipFill>
          <a:blip r:embed="rId3"/>
          <a:srcRect/>
          <a:stretch>
            <a:fillRect/>
          </a:stretch>
        </p:blipFill>
        <p:spPr bwMode="auto">
          <a:xfrm>
            <a:off x="10525125" y="6180138"/>
            <a:ext cx="1423988" cy="533400"/>
          </a:xfrm>
          <a:prstGeom prst="rect">
            <a:avLst/>
          </a:prstGeom>
          <a:noFill/>
          <a:ln w="9525">
            <a:noFill/>
            <a:miter lim="800000"/>
            <a:headEnd/>
            <a:tailEnd/>
          </a:ln>
        </p:spPr>
      </p:pic>
      <p:sp>
        <p:nvSpPr>
          <p:cNvPr id="2" name="Title 1"/>
          <p:cNvSpPr>
            <a:spLocks noGrp="1"/>
          </p:cNvSpPr>
          <p:nvPr>
            <p:ph type="ctrTitle"/>
          </p:nvPr>
        </p:nvSpPr>
        <p:spPr>
          <a:xfrm>
            <a:off x="310896" y="355600"/>
            <a:ext cx="5525786" cy="3097413"/>
          </a:xfrm>
        </p:spPr>
        <p:txBody>
          <a:bodyPr anchor="b">
            <a:noAutofit/>
          </a:bodyPr>
          <a:lstStyle>
            <a:lvl1pPr algn="l">
              <a:lnSpc>
                <a:spcPct val="80000"/>
              </a:lnSpc>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29184" y="3456432"/>
            <a:ext cx="5491968" cy="731520"/>
          </a:xfrm>
        </p:spPr>
        <p:txBody>
          <a:bodyPr>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9617075" y="5737225"/>
            <a:ext cx="2322513" cy="869950"/>
          </a:xfrm>
          <a:prstGeom prst="rect">
            <a:avLst/>
          </a:prstGeom>
          <a:noFill/>
          <a:ln w="9525">
            <a:noFill/>
            <a:miter lim="800000"/>
            <a:headEnd/>
            <a:tailEnd/>
          </a:ln>
        </p:spPr>
      </p:pic>
      <p:sp>
        <p:nvSpPr>
          <p:cNvPr id="5" name="TextBox 4"/>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latin typeface="Arial" charset="0"/>
                <a:cs typeface="+mn-cs"/>
              </a:rPr>
              <a:t>The Financial and </a:t>
            </a:r>
            <a:br>
              <a:rPr lang="en-US" sz="900" dirty="0">
                <a:latin typeface="Arial" charset="0"/>
                <a:cs typeface="+mn-cs"/>
              </a:rPr>
            </a:br>
            <a:r>
              <a:rPr lang="en-US" sz="900" dirty="0">
                <a:latin typeface="Arial" charset="0"/>
                <a:cs typeface="+mn-cs"/>
              </a:rPr>
              <a:t>Risk business of</a:t>
            </a:r>
            <a:br>
              <a:rPr lang="en-US" sz="900" dirty="0">
                <a:latin typeface="Arial" charset="0"/>
                <a:cs typeface="+mn-cs"/>
              </a:rPr>
            </a:br>
            <a:r>
              <a:rPr lang="en-US" sz="900" dirty="0">
                <a:latin typeface="Arial" charset="0"/>
                <a:cs typeface="+mn-cs"/>
              </a:rPr>
              <a:t>Thomson Reuters</a:t>
            </a:r>
            <a:br>
              <a:rPr lang="en-US" sz="900" dirty="0">
                <a:latin typeface="Arial" charset="0"/>
                <a:cs typeface="+mn-cs"/>
              </a:rPr>
            </a:br>
            <a:r>
              <a:rPr lang="en-US" sz="900" dirty="0">
                <a:latin typeface="Arial" charset="0"/>
                <a:cs typeface="+mn-cs"/>
              </a:rPr>
              <a:t>is now Refinitiv.</a:t>
            </a:r>
          </a:p>
        </p:txBody>
      </p:sp>
      <p:sp>
        <p:nvSpPr>
          <p:cNvPr id="6" name="Title 1"/>
          <p:cNvSpPr>
            <a:spLocks noGrp="1"/>
          </p:cNvSpPr>
          <p:nvPr>
            <p:ph type="ctrTitle"/>
          </p:nvPr>
        </p:nvSpPr>
        <p:spPr>
          <a:xfrm>
            <a:off x="307523" y="177801"/>
            <a:ext cx="10836728" cy="2607330"/>
          </a:xfrm>
        </p:spPr>
        <p:txBody>
          <a:bodyPr anchor="b">
            <a:noAutofit/>
          </a:bodyPr>
          <a:lstStyle>
            <a:lvl1pPr algn="l">
              <a:lnSpc>
                <a:spcPct val="80000"/>
              </a:lnSpc>
              <a:defRPr sz="6000">
                <a:solidFill>
                  <a:schemeClr val="tx2"/>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2797832"/>
            <a:ext cx="10834117" cy="731520"/>
          </a:xfrm>
        </p:spPr>
        <p:txBody>
          <a:bodyPr>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2"/>
          <p:cNvSpPr>
            <a:spLocks noGrp="1"/>
          </p:cNvSpPr>
          <p:nvPr>
            <p:ph type="dt" idx="10"/>
          </p:nvPr>
        </p:nvSpPr>
        <p:spPr>
          <a:xfrm>
            <a:off x="327025" y="4019550"/>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tx1"/>
                </a:solidFill>
                <a:latin typeface="Proxima Nova Regular" charset="0"/>
                <a:cs typeface="+mn-cs"/>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 and Content 1-Col">
    <p:spTree>
      <p:nvGrpSpPr>
        <p:cNvPr id="1" name=""/>
        <p:cNvGrpSpPr/>
        <p:nvPr/>
      </p:nvGrpSpPr>
      <p:grpSpPr>
        <a:xfrm>
          <a:off x="0" y="0"/>
          <a:ext cx="0" cy="0"/>
          <a:chOff x="0" y="0"/>
          <a:chExt cx="0" cy="0"/>
        </a:xfrm>
      </p:grpSpPr>
      <p:cxnSp>
        <p:nvCxnSpPr>
          <p:cNvPr id="5" name="Straight Connector 4"/>
          <p:cNvCxnSpPr/>
          <p:nvPr userDrawn="1"/>
        </p:nvCxnSpPr>
        <p:spPr>
          <a:xfrm>
            <a:off x="292100" y="1401763"/>
            <a:ext cx="1160303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92607" y="1494697"/>
            <a:ext cx="11594592" cy="4572000"/>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charset="0"/>
              <a:buChar char="•"/>
              <a:tabLst/>
              <a:defRPr sz="1600" b="0" i="0">
                <a:latin typeface="Arial" charset="0"/>
              </a:defRPr>
            </a:lvl1pPr>
            <a:lvl2pPr marL="0" marR="0" indent="0" algn="l" defTabSz="914400" rtl="0" eaLnBrk="1" fontAlgn="auto" latinLnBrk="0" hangingPunct="1">
              <a:lnSpc>
                <a:spcPct val="100000"/>
              </a:lnSpc>
              <a:spcBef>
                <a:spcPts val="0"/>
              </a:spcBef>
              <a:spcAft>
                <a:spcPts val="600"/>
              </a:spcAft>
              <a:buClrTx/>
              <a:buSzTx/>
              <a:buFont typeface="System Font Regular"/>
              <a:buNone/>
              <a:tabLst/>
              <a:defRPr sz="1600" b="0" i="0">
                <a:latin typeface="Arial" charset="0"/>
              </a:defRPr>
            </a:lvl2pPr>
            <a:lvl3pPr marL="342900" marR="0" indent="-171450" algn="l" defTabSz="914400" rtl="0" eaLnBrk="1" fontAlgn="auto" latinLnBrk="0" hangingPunct="1">
              <a:lnSpc>
                <a:spcPct val="100000"/>
              </a:lnSpc>
              <a:spcBef>
                <a:spcPts val="0"/>
              </a:spcBef>
              <a:spcAft>
                <a:spcPts val="600"/>
              </a:spcAft>
              <a:buClrTx/>
              <a:buSzTx/>
              <a:buFont typeface="System Font Regular"/>
              <a:buChar char="–"/>
              <a:tabLst/>
              <a:defRPr sz="1600" b="0" i="0">
                <a:latin typeface="Arial" charset="0"/>
              </a:defRPr>
            </a:lvl3pPr>
            <a:lvl4pPr marL="51435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4pPr>
            <a:lvl5pPr marL="68580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9" name="Text Placeholder 2"/>
          <p:cNvSpPr>
            <a:spLocks noGrp="1"/>
          </p:cNvSpPr>
          <p:nvPr>
            <p:ph type="body" idx="13"/>
          </p:nvPr>
        </p:nvSpPr>
        <p:spPr>
          <a:xfrm>
            <a:off x="296862" y="663212"/>
            <a:ext cx="11594592" cy="321710"/>
          </a:xfrm>
        </p:spPr>
        <p:txBody>
          <a:bodyPr rtlCol="0">
            <a:noAutofit/>
          </a:bodyPr>
          <a:lstStyle>
            <a:lvl1pPr>
              <a:defRPr lang="en-US" sz="1200" b="1" i="0" dirty="0" smtClean="0">
                <a:solidFill>
                  <a:schemeClr val="tx1"/>
                </a:solidFill>
                <a:latin typeface="Arial Bold" charset="0"/>
                <a:ea typeface="Arial Bold" charset="0"/>
                <a:cs typeface="Arial Bold" charset="0"/>
              </a:defRPr>
            </a:lvl1pPr>
          </a:lstStyle>
          <a:p>
            <a:pPr lvl="0"/>
            <a:r>
              <a:rPr lang="en-US" dirty="0"/>
              <a:t>Click to edit Master text styles</a:t>
            </a:r>
          </a:p>
        </p:txBody>
      </p:sp>
      <p:sp>
        <p:nvSpPr>
          <p:cNvPr id="6" name="Footer Placeholder 7"/>
          <p:cNvSpPr>
            <a:spLocks noGrp="1"/>
          </p:cNvSpPr>
          <p:nvPr>
            <p:ph type="ftr" sz="quarter" idx="14"/>
          </p:nvPr>
        </p:nvSpPr>
        <p:spPr/>
        <p:txBody>
          <a:bodyPr/>
          <a:lstStyle>
            <a:lvl1pPr>
              <a:defRPr/>
            </a:lvl1pPr>
          </a:lstStyle>
          <a:p>
            <a:pPr>
              <a:defRPr/>
            </a:pPr>
            <a:r>
              <a:rPr lang="en-US"/>
              <a:t>An LSEG business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1-Col">
    <p:spTree>
      <p:nvGrpSpPr>
        <p:cNvPr id="1" name=""/>
        <p:cNvGrpSpPr/>
        <p:nvPr/>
      </p:nvGrpSpPr>
      <p:grpSpPr>
        <a:xfrm>
          <a:off x="0" y="0"/>
          <a:ext cx="0" cy="0"/>
          <a:chOff x="0" y="0"/>
          <a:chExt cx="0" cy="0"/>
        </a:xfrm>
      </p:grpSpPr>
      <p:cxnSp>
        <p:nvCxnSpPr>
          <p:cNvPr id="4" name="Straight Connector 3"/>
          <p:cNvCxnSpPr/>
          <p:nvPr userDrawn="1"/>
        </p:nvCxnSpPr>
        <p:spPr>
          <a:xfrm>
            <a:off x="292100" y="1401763"/>
            <a:ext cx="1160303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92609" y="310896"/>
            <a:ext cx="11594592" cy="391837"/>
          </a:xfrm>
        </p:spPr>
        <p:txBody>
          <a:bodyPr/>
          <a:lstStyle>
            <a:lvl1pPr>
              <a:defRPr>
                <a:solidFill>
                  <a:schemeClr val="tx2"/>
                </a:solidFill>
              </a:defRPr>
            </a:lvl1pPr>
          </a:lstStyle>
          <a:p>
            <a:r>
              <a:rPr lang="en-US"/>
              <a:t>Click to edit Master title style</a:t>
            </a:r>
            <a:endParaRPr lang="en-US" dirty="0"/>
          </a:p>
        </p:txBody>
      </p:sp>
      <p:sp>
        <p:nvSpPr>
          <p:cNvPr id="9" name="Content Placeholder 2"/>
          <p:cNvSpPr>
            <a:spLocks noGrp="1"/>
          </p:cNvSpPr>
          <p:nvPr>
            <p:ph idx="1"/>
          </p:nvPr>
        </p:nvSpPr>
        <p:spPr>
          <a:xfrm>
            <a:off x="292607" y="1494697"/>
            <a:ext cx="11594592" cy="457200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b="0" i="0">
                <a:latin typeface="Arial" charset="0"/>
              </a:defRPr>
            </a:lvl1pPr>
            <a:lvl2pPr marL="17145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2pPr>
            <a:lvl3pPr marL="34290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3pPr>
            <a:lvl4pPr marL="51435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4pPr>
            <a:lvl5pPr marL="68580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3"/>
          <p:cNvSpPr>
            <a:spLocks noGrp="1"/>
          </p:cNvSpPr>
          <p:nvPr>
            <p:ph type="ftr" sz="quarter" idx="10"/>
          </p:nvPr>
        </p:nvSpPr>
        <p:spPr/>
        <p:txBody>
          <a:bodyPr/>
          <a:lstStyle>
            <a:lvl1pPr>
              <a:defRPr/>
            </a:lvl1pPr>
          </a:lstStyle>
          <a:p>
            <a:pPr>
              <a:defRPr/>
            </a:pPr>
            <a:r>
              <a:rPr lang="en-US"/>
              <a:t>An LSEG business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head and Content 2-Col">
    <p:spTree>
      <p:nvGrpSpPr>
        <p:cNvPr id="1" name=""/>
        <p:cNvGrpSpPr/>
        <p:nvPr/>
      </p:nvGrpSpPr>
      <p:grpSpPr>
        <a:xfrm>
          <a:off x="0" y="0"/>
          <a:ext cx="0" cy="0"/>
          <a:chOff x="0" y="0"/>
          <a:chExt cx="0" cy="0"/>
        </a:xfrm>
      </p:grpSpPr>
      <p:cxnSp>
        <p:nvCxnSpPr>
          <p:cNvPr id="6" name="Straight Connector 5"/>
          <p:cNvCxnSpPr/>
          <p:nvPr userDrawn="1"/>
        </p:nvCxnSpPr>
        <p:spPr>
          <a:xfrm>
            <a:off x="292100" y="1401763"/>
            <a:ext cx="547846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410325" y="1401763"/>
            <a:ext cx="54768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92608" y="1494536"/>
            <a:ext cx="547725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7882" y="1494536"/>
            <a:ext cx="547725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13" name="Text Placeholder 2"/>
          <p:cNvSpPr>
            <a:spLocks noGrp="1"/>
          </p:cNvSpPr>
          <p:nvPr>
            <p:ph type="body" idx="13"/>
          </p:nvPr>
        </p:nvSpPr>
        <p:spPr>
          <a:xfrm>
            <a:off x="296862" y="663212"/>
            <a:ext cx="11594592" cy="321710"/>
          </a:xfrm>
        </p:spPr>
        <p:txBody>
          <a:bodyPr rtlCol="0">
            <a:noAutofit/>
          </a:bodyPr>
          <a:lstStyle>
            <a:lvl1pPr>
              <a:defRPr lang="en-US" sz="1200" b="1" i="0" dirty="0" smtClean="0">
                <a:solidFill>
                  <a:schemeClr val="tx1"/>
                </a:solidFill>
                <a:latin typeface="Arial Bold" charset="0"/>
                <a:ea typeface="Arial Bold" charset="0"/>
                <a:cs typeface="Arial Bold" charset="0"/>
              </a:defRPr>
            </a:lvl1pPr>
          </a:lstStyle>
          <a:p>
            <a:pPr lvl="0"/>
            <a:r>
              <a:rPr lang="en-US" dirty="0"/>
              <a:t>Click to edit Master text styles</a:t>
            </a:r>
          </a:p>
        </p:txBody>
      </p:sp>
      <p:sp>
        <p:nvSpPr>
          <p:cNvPr id="8" name="Footer Placeholder 1"/>
          <p:cNvSpPr>
            <a:spLocks noGrp="1"/>
          </p:cNvSpPr>
          <p:nvPr>
            <p:ph type="ftr" sz="quarter" idx="14"/>
          </p:nvPr>
        </p:nvSpPr>
        <p:spPr/>
        <p:txBody>
          <a:bodyPr/>
          <a:lstStyle>
            <a:lvl1pPr>
              <a:defRPr/>
            </a:lvl1pPr>
          </a:lstStyle>
          <a:p>
            <a:pPr>
              <a:defRPr/>
            </a:pPr>
            <a:r>
              <a:rPr lang="en-US"/>
              <a:t>An LSEG business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and Content 3-Col">
    <p:spTree>
      <p:nvGrpSpPr>
        <p:cNvPr id="1" name=""/>
        <p:cNvGrpSpPr/>
        <p:nvPr/>
      </p:nvGrpSpPr>
      <p:grpSpPr>
        <a:xfrm>
          <a:off x="0" y="0"/>
          <a:ext cx="0" cy="0"/>
          <a:chOff x="0" y="0"/>
          <a:chExt cx="0" cy="0"/>
        </a:xfrm>
      </p:grpSpPr>
      <p:cxnSp>
        <p:nvCxnSpPr>
          <p:cNvPr id="7" name="Straight Connector 6"/>
          <p:cNvCxnSpPr/>
          <p:nvPr userDrawn="1"/>
        </p:nvCxnSpPr>
        <p:spPr>
          <a:xfrm>
            <a:off x="292100" y="1401763"/>
            <a:ext cx="35115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346575" y="1401763"/>
            <a:ext cx="350996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75650" y="1401763"/>
            <a:ext cx="35115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92608" y="1494536"/>
            <a:ext cx="3511296" cy="4572000"/>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346034" y="1494536"/>
            <a:ext cx="3511296" cy="4572000"/>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9" name="Content Placeholder 3"/>
          <p:cNvSpPr>
            <a:spLocks noGrp="1"/>
          </p:cNvSpPr>
          <p:nvPr>
            <p:ph sz="half" idx="10"/>
          </p:nvPr>
        </p:nvSpPr>
        <p:spPr>
          <a:xfrm>
            <a:off x="8383842" y="1494536"/>
            <a:ext cx="3511296" cy="4572000"/>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17" name="Text Placeholder 2"/>
          <p:cNvSpPr>
            <a:spLocks noGrp="1"/>
          </p:cNvSpPr>
          <p:nvPr>
            <p:ph type="body" idx="13"/>
          </p:nvPr>
        </p:nvSpPr>
        <p:spPr>
          <a:xfrm>
            <a:off x="296862" y="663212"/>
            <a:ext cx="11594592" cy="321710"/>
          </a:xfrm>
        </p:spPr>
        <p:txBody>
          <a:bodyPr rtlCol="0">
            <a:noAutofit/>
          </a:bodyPr>
          <a:lstStyle>
            <a:lvl1pPr>
              <a:defRPr lang="en-US" sz="1200" b="1" i="0" dirty="0" smtClean="0">
                <a:solidFill>
                  <a:schemeClr val="tx1"/>
                </a:solidFill>
                <a:latin typeface="Arial Bold" charset="0"/>
                <a:ea typeface="Arial Bold" charset="0"/>
                <a:cs typeface="Arial Bold" charset="0"/>
              </a:defRPr>
            </a:lvl1pPr>
          </a:lstStyle>
          <a:p>
            <a:pPr lvl="0"/>
            <a:r>
              <a:rPr lang="en-US" dirty="0"/>
              <a:t>Click to edit Master text styles</a:t>
            </a:r>
          </a:p>
        </p:txBody>
      </p:sp>
      <p:sp>
        <p:nvSpPr>
          <p:cNvPr id="11" name="Footer Placeholder 1"/>
          <p:cNvSpPr>
            <a:spLocks noGrp="1"/>
          </p:cNvSpPr>
          <p:nvPr>
            <p:ph type="ftr" sz="quarter" idx="14"/>
          </p:nvPr>
        </p:nvSpPr>
        <p:spPr/>
        <p:txBody>
          <a:bodyPr/>
          <a:lstStyle>
            <a:lvl1pPr>
              <a:defRPr/>
            </a:lvl1pPr>
          </a:lstStyle>
          <a:p>
            <a:pPr>
              <a:defRPr/>
            </a:pPr>
            <a:r>
              <a:rPr lang="en-US"/>
              <a:t>An LSEG business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head, Light Text and Content 2-Col">
    <p:spTree>
      <p:nvGrpSpPr>
        <p:cNvPr id="1" name=""/>
        <p:cNvGrpSpPr/>
        <p:nvPr/>
      </p:nvGrpSpPr>
      <p:grpSpPr>
        <a:xfrm>
          <a:off x="0" y="0"/>
          <a:ext cx="0" cy="0"/>
          <a:chOff x="0" y="0"/>
          <a:chExt cx="0" cy="0"/>
        </a:xfrm>
      </p:grpSpPr>
      <p:cxnSp>
        <p:nvCxnSpPr>
          <p:cNvPr id="11" name="Straight Connector 10"/>
          <p:cNvCxnSpPr/>
          <p:nvPr userDrawn="1"/>
        </p:nvCxnSpPr>
        <p:spPr>
          <a:xfrm>
            <a:off x="292100" y="2362200"/>
            <a:ext cx="35115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346575" y="2362200"/>
            <a:ext cx="350996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375650" y="2362200"/>
            <a:ext cx="35115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92608" y="2453777"/>
            <a:ext cx="3511296" cy="3354356"/>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346034" y="2453777"/>
            <a:ext cx="3511296" cy="3354356"/>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9" name="Content Placeholder 3"/>
          <p:cNvSpPr>
            <a:spLocks noGrp="1"/>
          </p:cNvSpPr>
          <p:nvPr>
            <p:ph sz="half" idx="10"/>
          </p:nvPr>
        </p:nvSpPr>
        <p:spPr>
          <a:xfrm>
            <a:off x="8383842" y="2453777"/>
            <a:ext cx="3511296" cy="3354356"/>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8" name="Title 1"/>
          <p:cNvSpPr>
            <a:spLocks noGrp="1"/>
          </p:cNvSpPr>
          <p:nvPr>
            <p:ph type="title"/>
          </p:nvPr>
        </p:nvSpPr>
        <p:spPr>
          <a:xfrm>
            <a:off x="292609" y="310897"/>
            <a:ext cx="11594592" cy="352315"/>
          </a:xfrm>
        </p:spPr>
        <p:txBody>
          <a:bodyPr>
            <a:noAutofit/>
          </a:bodyPr>
          <a:lstStyle>
            <a:lvl1pPr>
              <a:defRPr>
                <a:solidFill>
                  <a:schemeClr val="tx2"/>
                </a:solidFill>
              </a:defRPr>
            </a:lvl1pPr>
          </a:lstStyle>
          <a:p>
            <a:r>
              <a:rPr lang="en-US"/>
              <a:t>Click to edit Master title style</a:t>
            </a:r>
            <a:endParaRPr lang="en-US" dirty="0"/>
          </a:p>
        </p:txBody>
      </p:sp>
      <p:sp>
        <p:nvSpPr>
          <p:cNvPr id="10" name="Text Placeholder 2"/>
          <p:cNvSpPr>
            <a:spLocks noGrp="1"/>
          </p:cNvSpPr>
          <p:nvPr>
            <p:ph type="body" idx="13"/>
          </p:nvPr>
        </p:nvSpPr>
        <p:spPr>
          <a:xfrm>
            <a:off x="296862" y="663212"/>
            <a:ext cx="11594592" cy="321710"/>
          </a:xfrm>
        </p:spPr>
        <p:txBody>
          <a:bodyPr rtlCol="0">
            <a:noAutofit/>
          </a:bodyPr>
          <a:lstStyle>
            <a:lvl1pPr>
              <a:defRPr lang="en-US" sz="1200" b="1" i="0" dirty="0" smtClean="0">
                <a:solidFill>
                  <a:schemeClr val="tx1"/>
                </a:solidFill>
                <a:latin typeface="Arial Bold" charset="0"/>
                <a:ea typeface="Arial Bold" charset="0"/>
                <a:cs typeface="Arial Bold" charset="0"/>
              </a:defRPr>
            </a:lvl1pPr>
          </a:lstStyle>
          <a:p>
            <a:pPr lvl="0"/>
            <a:r>
              <a:rPr lang="en-US" dirty="0"/>
              <a:t>Click to edit Master text styles</a:t>
            </a:r>
          </a:p>
        </p:txBody>
      </p:sp>
      <p:sp>
        <p:nvSpPr>
          <p:cNvPr id="16" name="Text Placeholder 2"/>
          <p:cNvSpPr>
            <a:spLocks noGrp="1"/>
          </p:cNvSpPr>
          <p:nvPr>
            <p:ph type="body" idx="14"/>
          </p:nvPr>
        </p:nvSpPr>
        <p:spPr>
          <a:xfrm>
            <a:off x="292608" y="1355633"/>
            <a:ext cx="11594592" cy="914400"/>
          </a:xfrm>
        </p:spPr>
        <p:txBody>
          <a:bodyPr rtlCol="0">
            <a:noAutofit/>
          </a:bodyPr>
          <a:lstStyle>
            <a:lvl1pPr>
              <a:defRPr lang="en-US" sz="1600" b="0" i="0" dirty="0" smtClean="0">
                <a:solidFill>
                  <a:schemeClr val="tx1"/>
                </a:solidFill>
                <a:latin typeface="Arial" charset="0"/>
                <a:ea typeface="+mj-ea"/>
                <a:cs typeface="+mj-cs"/>
              </a:defRPr>
            </a:lvl1pPr>
          </a:lstStyle>
          <a:p>
            <a:pPr lvl="0"/>
            <a:r>
              <a:rPr lang="en-US" dirty="0"/>
              <a:t>Click to edit Master text styles</a:t>
            </a:r>
          </a:p>
        </p:txBody>
      </p:sp>
      <p:sp>
        <p:nvSpPr>
          <p:cNvPr id="14" name="Footer Placeholder 1"/>
          <p:cNvSpPr>
            <a:spLocks noGrp="1"/>
          </p:cNvSpPr>
          <p:nvPr>
            <p:ph type="ftr" sz="quarter" idx="15"/>
          </p:nvPr>
        </p:nvSpPr>
        <p:spPr/>
        <p:txBody>
          <a:bodyPr/>
          <a:lstStyle>
            <a:lvl1pPr>
              <a:defRPr/>
            </a:lvl1pPr>
          </a:lstStyle>
          <a:p>
            <a:pPr>
              <a:defRPr/>
            </a:pPr>
            <a:r>
              <a:rPr lang="en-US"/>
              <a:t>An LSEG business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head, and Content 4-Col">
    <p:spTree>
      <p:nvGrpSpPr>
        <p:cNvPr id="1" name=""/>
        <p:cNvGrpSpPr/>
        <p:nvPr/>
      </p:nvGrpSpPr>
      <p:grpSpPr>
        <a:xfrm>
          <a:off x="0" y="0"/>
          <a:ext cx="0" cy="0"/>
          <a:chOff x="0" y="0"/>
          <a:chExt cx="0" cy="0"/>
        </a:xfrm>
      </p:grpSpPr>
      <p:cxnSp>
        <p:nvCxnSpPr>
          <p:cNvPr id="9" name="Straight Connector 8"/>
          <p:cNvCxnSpPr/>
          <p:nvPr userDrawn="1"/>
        </p:nvCxnSpPr>
        <p:spPr>
          <a:xfrm>
            <a:off x="292100" y="336391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270250" y="336391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246813" y="336391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224963" y="336391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sz="half" idx="1"/>
          </p:nvPr>
        </p:nvSpPr>
        <p:spPr>
          <a:xfrm>
            <a:off x="292608" y="3448221"/>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3" name="Content Placeholder 2"/>
          <p:cNvSpPr>
            <a:spLocks noGrp="1"/>
          </p:cNvSpPr>
          <p:nvPr>
            <p:ph sz="half" idx="15"/>
          </p:nvPr>
        </p:nvSpPr>
        <p:spPr>
          <a:xfrm>
            <a:off x="3270053" y="3448221"/>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5" name="Content Placeholder 2"/>
          <p:cNvSpPr>
            <a:spLocks noGrp="1"/>
          </p:cNvSpPr>
          <p:nvPr>
            <p:ph sz="half" idx="16"/>
          </p:nvPr>
        </p:nvSpPr>
        <p:spPr>
          <a:xfrm>
            <a:off x="6247498" y="3448221"/>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7" name="Content Placeholder 2"/>
          <p:cNvSpPr>
            <a:spLocks noGrp="1"/>
          </p:cNvSpPr>
          <p:nvPr>
            <p:ph sz="half" idx="17"/>
          </p:nvPr>
        </p:nvSpPr>
        <p:spPr>
          <a:xfrm>
            <a:off x="9224942" y="3448221"/>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1"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22" name="Text Placeholder 2"/>
          <p:cNvSpPr>
            <a:spLocks noGrp="1"/>
          </p:cNvSpPr>
          <p:nvPr>
            <p:ph type="body" idx="22"/>
          </p:nvPr>
        </p:nvSpPr>
        <p:spPr>
          <a:xfrm>
            <a:off x="296862" y="663212"/>
            <a:ext cx="11594592" cy="321710"/>
          </a:xfrm>
        </p:spPr>
        <p:txBody>
          <a:bodyPr rtlCol="0">
            <a:noAutofit/>
          </a:bodyPr>
          <a:lstStyle>
            <a:lvl1pPr>
              <a:defRPr lang="en-US" sz="1200" b="1" i="0" dirty="0" smtClean="0">
                <a:solidFill>
                  <a:schemeClr val="tx1"/>
                </a:solidFill>
                <a:latin typeface="Arial Bold" charset="0"/>
                <a:ea typeface="Arial Bold" charset="0"/>
                <a:cs typeface="Arial Bold" charset="0"/>
              </a:defRPr>
            </a:lvl1pPr>
          </a:lstStyle>
          <a:p>
            <a:pPr lvl="0"/>
            <a:r>
              <a:rPr lang="en-US" dirty="0"/>
              <a:t>Click to edit Master text styles</a:t>
            </a:r>
          </a:p>
        </p:txBody>
      </p:sp>
      <p:sp>
        <p:nvSpPr>
          <p:cNvPr id="29" name="Text Placeholder 2"/>
          <p:cNvSpPr>
            <a:spLocks noGrp="1"/>
          </p:cNvSpPr>
          <p:nvPr>
            <p:ph type="body" idx="14"/>
          </p:nvPr>
        </p:nvSpPr>
        <p:spPr>
          <a:xfrm>
            <a:off x="292608" y="1355632"/>
            <a:ext cx="11594592" cy="1796685"/>
          </a:xfrm>
        </p:spPr>
        <p:txBody>
          <a:bodyPr rtlCol="0">
            <a:noAutofit/>
          </a:bodyPr>
          <a:lstStyle>
            <a:lvl1pPr>
              <a:defRPr lang="en-US" sz="1600" b="0" i="0" dirty="0" smtClean="0">
                <a:solidFill>
                  <a:schemeClr val="tx1"/>
                </a:solidFill>
                <a:latin typeface="Arial" charset="0"/>
                <a:ea typeface="+mj-ea"/>
                <a:cs typeface="+mj-cs"/>
              </a:defRPr>
            </a:lvl1pPr>
          </a:lstStyle>
          <a:p>
            <a:pPr lvl="0"/>
            <a:r>
              <a:rPr lang="en-US" dirty="0"/>
              <a:t>Click to edit Master text styles</a:t>
            </a:r>
          </a:p>
        </p:txBody>
      </p:sp>
      <p:sp>
        <p:nvSpPr>
          <p:cNvPr id="14" name="Footer Placeholder 1"/>
          <p:cNvSpPr>
            <a:spLocks noGrp="1"/>
          </p:cNvSpPr>
          <p:nvPr>
            <p:ph type="ftr" sz="quarter" idx="23"/>
          </p:nvPr>
        </p:nvSpPr>
        <p:spPr/>
        <p:txBody>
          <a:bodyPr/>
          <a:lstStyle>
            <a:lvl1pPr>
              <a:defRPr/>
            </a:lvl1pPr>
          </a:lstStyle>
          <a:p>
            <a:pPr>
              <a:defRPr/>
            </a:pPr>
            <a:r>
              <a:rPr lang="en-US"/>
              <a:t>An LSEG business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head, and Content 4-Col 2-Rows">
    <p:spTree>
      <p:nvGrpSpPr>
        <p:cNvPr id="1" name=""/>
        <p:cNvGrpSpPr/>
        <p:nvPr/>
      </p:nvGrpSpPr>
      <p:grpSpPr>
        <a:xfrm>
          <a:off x="0" y="0"/>
          <a:ext cx="0" cy="0"/>
          <a:chOff x="0" y="0"/>
          <a:chExt cx="0" cy="0"/>
        </a:xfrm>
      </p:grpSpPr>
      <p:cxnSp>
        <p:nvCxnSpPr>
          <p:cNvPr id="12" name="Straight Connector 11"/>
          <p:cNvCxnSpPr/>
          <p:nvPr userDrawn="1"/>
        </p:nvCxnSpPr>
        <p:spPr>
          <a:xfrm>
            <a:off x="292100" y="3836988"/>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270250" y="3836988"/>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246813" y="3836988"/>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24963" y="3836988"/>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92100" y="140176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9224963" y="140176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3270250" y="140176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6246813" y="1401763"/>
            <a:ext cx="26701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sz="half" idx="1"/>
          </p:nvPr>
        </p:nvSpPr>
        <p:spPr>
          <a:xfrm>
            <a:off x="292608" y="392406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3" name="Content Placeholder 2"/>
          <p:cNvSpPr>
            <a:spLocks noGrp="1"/>
          </p:cNvSpPr>
          <p:nvPr>
            <p:ph sz="half" idx="15"/>
          </p:nvPr>
        </p:nvSpPr>
        <p:spPr>
          <a:xfrm>
            <a:off x="3270053" y="392406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5" name="Content Placeholder 2"/>
          <p:cNvSpPr>
            <a:spLocks noGrp="1"/>
          </p:cNvSpPr>
          <p:nvPr>
            <p:ph sz="half" idx="16"/>
          </p:nvPr>
        </p:nvSpPr>
        <p:spPr>
          <a:xfrm>
            <a:off x="6247498" y="392406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7" name="Content Placeholder 2"/>
          <p:cNvSpPr>
            <a:spLocks noGrp="1"/>
          </p:cNvSpPr>
          <p:nvPr>
            <p:ph sz="half" idx="17"/>
          </p:nvPr>
        </p:nvSpPr>
        <p:spPr>
          <a:xfrm>
            <a:off x="9224942" y="392406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1"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22" name="Text Placeholder 2"/>
          <p:cNvSpPr>
            <a:spLocks noGrp="1"/>
          </p:cNvSpPr>
          <p:nvPr>
            <p:ph type="body" idx="22"/>
          </p:nvPr>
        </p:nvSpPr>
        <p:spPr>
          <a:xfrm>
            <a:off x="296862" y="663212"/>
            <a:ext cx="11594592" cy="321710"/>
          </a:xfrm>
        </p:spPr>
        <p:txBody>
          <a:bodyPr rtlCol="0">
            <a:noAutofit/>
          </a:bodyPr>
          <a:lstStyle>
            <a:lvl1pPr>
              <a:defRPr lang="en-US" sz="1200" b="1" i="0" dirty="0" smtClean="0">
                <a:solidFill>
                  <a:schemeClr val="tx1"/>
                </a:solidFill>
                <a:latin typeface="Arial Bold" charset="0"/>
                <a:ea typeface="Arial Bold" charset="0"/>
                <a:cs typeface="Arial Bold" charset="0"/>
              </a:defRPr>
            </a:lvl1pPr>
          </a:lstStyle>
          <a:p>
            <a:pPr lvl="0"/>
            <a:r>
              <a:rPr lang="en-US" dirty="0"/>
              <a:t>Click to edit Master text styles</a:t>
            </a:r>
          </a:p>
        </p:txBody>
      </p:sp>
      <p:sp>
        <p:nvSpPr>
          <p:cNvPr id="14" name="Content Placeholder 2"/>
          <p:cNvSpPr>
            <a:spLocks noGrp="1"/>
          </p:cNvSpPr>
          <p:nvPr>
            <p:ph sz="half" idx="23"/>
          </p:nvPr>
        </p:nvSpPr>
        <p:spPr>
          <a:xfrm>
            <a:off x="292608" y="149582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7" name="Content Placeholder 2"/>
          <p:cNvSpPr>
            <a:spLocks noGrp="1"/>
          </p:cNvSpPr>
          <p:nvPr>
            <p:ph sz="half" idx="24"/>
          </p:nvPr>
        </p:nvSpPr>
        <p:spPr>
          <a:xfrm>
            <a:off x="3270053" y="149582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9" name="Content Placeholder 2"/>
          <p:cNvSpPr>
            <a:spLocks noGrp="1"/>
          </p:cNvSpPr>
          <p:nvPr>
            <p:ph sz="half" idx="25"/>
          </p:nvPr>
        </p:nvSpPr>
        <p:spPr>
          <a:xfrm>
            <a:off x="6247498" y="149582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30" name="Content Placeholder 2"/>
          <p:cNvSpPr>
            <a:spLocks noGrp="1"/>
          </p:cNvSpPr>
          <p:nvPr>
            <p:ph sz="half" idx="26"/>
          </p:nvPr>
        </p:nvSpPr>
        <p:spPr>
          <a:xfrm>
            <a:off x="9224942" y="1495823"/>
            <a:ext cx="2670048" cy="2157984"/>
          </a:xfrm>
        </p:spPr>
        <p:txBody>
          <a:bodyPr>
            <a:noAutofit/>
          </a:bodyPr>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29" name="Footer Placeholder 1"/>
          <p:cNvSpPr>
            <a:spLocks noGrp="1"/>
          </p:cNvSpPr>
          <p:nvPr>
            <p:ph type="ftr" sz="quarter" idx="27"/>
          </p:nvPr>
        </p:nvSpPr>
        <p:spPr/>
        <p:txBody>
          <a:bodyPr/>
          <a:lstStyle>
            <a:lvl1pPr>
              <a:defRPr/>
            </a:lvl1pPr>
          </a:lstStyle>
          <a:p>
            <a:pPr>
              <a:defRPr/>
            </a:pPr>
            <a:r>
              <a:rPr lang="en-US"/>
              <a:t>An LSEG business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endParaRPr lang="en-US" dirty="0"/>
          </a:p>
        </p:txBody>
      </p:sp>
      <p:sp>
        <p:nvSpPr>
          <p:cNvPr id="8" name="Text Placeholder 2"/>
          <p:cNvSpPr>
            <a:spLocks noGrp="1"/>
          </p:cNvSpPr>
          <p:nvPr>
            <p:ph type="body" idx="13"/>
          </p:nvPr>
        </p:nvSpPr>
        <p:spPr>
          <a:xfrm>
            <a:off x="296862" y="663212"/>
            <a:ext cx="11594592" cy="321710"/>
          </a:xfrm>
        </p:spPr>
        <p:txBody>
          <a:bodyPr rtlCol="0">
            <a:noAutofit/>
          </a:bodyPr>
          <a:lstStyle>
            <a:lvl1pPr>
              <a:defRPr lang="en-US" sz="1200" b="1" i="0" dirty="0" smtClean="0">
                <a:solidFill>
                  <a:schemeClr val="tx1"/>
                </a:solidFill>
                <a:latin typeface="Arial Bold" charset="0"/>
                <a:ea typeface="Arial Bold" charset="0"/>
                <a:cs typeface="Arial Bold" charset="0"/>
              </a:defRPr>
            </a:lvl1pPr>
          </a:lstStyle>
          <a:p>
            <a:pPr lvl="0"/>
            <a:r>
              <a:rPr lang="en-US" dirty="0"/>
              <a:t>Click to edit Master text styles</a:t>
            </a:r>
          </a:p>
        </p:txBody>
      </p:sp>
      <p:sp>
        <p:nvSpPr>
          <p:cNvPr id="4" name="Footer Placeholder 3"/>
          <p:cNvSpPr>
            <a:spLocks noGrp="1"/>
          </p:cNvSpPr>
          <p:nvPr>
            <p:ph type="ftr" sz="quarter" idx="14"/>
          </p:nvPr>
        </p:nvSpPr>
        <p:spPr/>
        <p:txBody>
          <a:bodyPr/>
          <a:lstStyle>
            <a:lvl1pPr>
              <a:defRPr/>
            </a:lvl1pPr>
          </a:lstStyle>
          <a:p>
            <a:pPr>
              <a:defRPr/>
            </a:pPr>
            <a:r>
              <a:rPr lang="en-US"/>
              <a:t>An LSEG business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An LSEG business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Page Screen Only">
    <p:bg>
      <p:bgPr>
        <a:solidFill>
          <a:schemeClr val="tx2"/>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srcRect/>
          <a:stretch>
            <a:fillRect/>
          </a:stretch>
        </p:blipFill>
        <p:spPr bwMode="auto">
          <a:xfrm>
            <a:off x="9617075" y="5737225"/>
            <a:ext cx="2322513" cy="869950"/>
          </a:xfrm>
          <a:prstGeom prst="rect">
            <a:avLst/>
          </a:prstGeom>
          <a:noFill/>
          <a:ln w="9525">
            <a:noFill/>
            <a:miter lim="800000"/>
            <a:headEnd/>
            <a:tailEnd/>
          </a:ln>
        </p:spPr>
      </p:pic>
      <p:sp>
        <p:nvSpPr>
          <p:cNvPr id="4" name="Title 1"/>
          <p:cNvSpPr>
            <a:spLocks noGrp="1"/>
          </p:cNvSpPr>
          <p:nvPr>
            <p:ph type="ctrTitle"/>
          </p:nvPr>
        </p:nvSpPr>
        <p:spPr>
          <a:xfrm>
            <a:off x="307523" y="177801"/>
            <a:ext cx="10836728" cy="2607330"/>
          </a:xfrm>
        </p:spPr>
        <p:txBody>
          <a:bodyPr anchor="b"/>
          <a:lstStyle>
            <a:lvl1pPr algn="l">
              <a:lnSpc>
                <a:spcPct val="80000"/>
              </a:lnSpc>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p:spPr>
        <p:txBody>
          <a:bodyPr rtlCol="0">
            <a:noAutofit/>
          </a:bodyPr>
          <a:lstStyle/>
          <a:p>
            <a:pPr lvl="0"/>
            <a:r>
              <a:rPr lang="en-US" noProof="0"/>
              <a:t>Drag picture to placeholder or click icon to add</a:t>
            </a:r>
          </a:p>
        </p:txBody>
      </p:sp>
      <p:sp>
        <p:nvSpPr>
          <p:cNvPr id="6" name="Title 1"/>
          <p:cNvSpPr>
            <a:spLocks noGrp="1"/>
          </p:cNvSpPr>
          <p:nvPr>
            <p:ph type="ctrTitle"/>
          </p:nvPr>
        </p:nvSpPr>
        <p:spPr>
          <a:xfrm>
            <a:off x="307523" y="177801"/>
            <a:ext cx="10836728" cy="2607330"/>
          </a:xfrm>
        </p:spPr>
        <p:txBody>
          <a:bodyPr anchor="b">
            <a:noAutofit/>
          </a:bodyPr>
          <a:lstStyle>
            <a:lvl1pPr algn="l">
              <a:lnSpc>
                <a:spcPct val="80000"/>
              </a:lnSpc>
              <a:defRPr sz="6000">
                <a:solidFill>
                  <a:schemeClr val="tx2"/>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2797832"/>
            <a:ext cx="10834117" cy="450828"/>
          </a:xfrm>
        </p:spPr>
        <p:txBody>
          <a:bodyPr>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2"/>
          <p:cNvSpPr>
            <a:spLocks noGrp="1"/>
          </p:cNvSpPr>
          <p:nvPr>
            <p:ph type="dt" idx="12"/>
          </p:nvPr>
        </p:nvSpPr>
        <p:spPr>
          <a:xfrm>
            <a:off x="327025" y="4019550"/>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tx1"/>
                </a:solidFill>
                <a:latin typeface="Proxima Nova Regular" charset="0"/>
                <a:cs typeface="+mn-cs"/>
              </a:defRPr>
            </a:lvl1pPr>
          </a:lstStyle>
          <a:p>
            <a:pPr>
              <a:defRPr/>
            </a:pP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Page Printer-Friendly">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9617075" y="5737225"/>
            <a:ext cx="2322513" cy="869950"/>
          </a:xfrm>
          <a:prstGeom prst="rect">
            <a:avLst/>
          </a:prstGeom>
          <a:noFill/>
          <a:ln w="9525">
            <a:noFill/>
            <a:miter lim="800000"/>
            <a:headEnd/>
            <a:tailEnd/>
          </a:ln>
        </p:spPr>
      </p:pic>
      <p:sp>
        <p:nvSpPr>
          <p:cNvPr id="3" name="Title 1"/>
          <p:cNvSpPr>
            <a:spLocks noGrp="1"/>
          </p:cNvSpPr>
          <p:nvPr>
            <p:ph type="ctrTitle"/>
          </p:nvPr>
        </p:nvSpPr>
        <p:spPr>
          <a:xfrm>
            <a:off x="307523" y="177801"/>
            <a:ext cx="10836728" cy="2607330"/>
          </a:xfrm>
        </p:spPr>
        <p:txBody>
          <a:bodyPr anchor="b">
            <a:noAutofit/>
          </a:bodyPr>
          <a:lstStyle>
            <a:lvl1pPr algn="l">
              <a:lnSpc>
                <a:spcPct val="80000"/>
              </a:lnSpc>
              <a:defRPr sz="6000">
                <a:solidFill>
                  <a:schemeClr val="tx2"/>
                </a:solidFill>
              </a:defRPr>
            </a:lvl1pPr>
          </a:lstStyle>
          <a:p>
            <a:r>
              <a:rPr lang="en-US"/>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72AA9D-3811-798F-BC8E-AB2C750E5A4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A33A5B9A-76D0-153D-7F4A-4FE483006E6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46636" y="5574631"/>
            <a:ext cx="2360881" cy="1059608"/>
          </a:xfrm>
          <a:prstGeom prst="rect">
            <a:avLst/>
          </a:prstGeom>
        </p:spPr>
      </p:pic>
      <p:sp>
        <p:nvSpPr>
          <p:cNvPr id="8" name="Title 1">
            <a:extLst>
              <a:ext uri="{FF2B5EF4-FFF2-40B4-BE49-F238E27FC236}">
                <a16:creationId xmlns:a16="http://schemas.microsoft.com/office/drawing/2014/main" id="{DE436343-CFCA-98EF-8EE3-36243FC68031}"/>
              </a:ext>
            </a:extLst>
          </p:cNvPr>
          <p:cNvSpPr>
            <a:spLocks noGrp="1"/>
          </p:cNvSpPr>
          <p:nvPr>
            <p:ph type="ctrTitle" hasCustomPrompt="1"/>
          </p:nvPr>
        </p:nvSpPr>
        <p:spPr>
          <a:xfrm>
            <a:off x="423196" y="2142684"/>
            <a:ext cx="5111331" cy="2053933"/>
          </a:xfrm>
        </p:spPr>
        <p:txBody>
          <a:bodyPr bIns="108000" anchor="t">
            <a:noAutofit/>
          </a:bodyPr>
          <a:lstStyle>
            <a:lvl1pPr algn="l">
              <a:lnSpc>
                <a:spcPct val="100000"/>
              </a:lnSpc>
              <a:defRPr sz="3800" b="1" baseline="0">
                <a:solidFill>
                  <a:schemeClr val="tx1"/>
                </a:solidFill>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BD13B00A-46EE-70FB-A1C0-5B3412321E67}"/>
              </a:ext>
            </a:extLst>
          </p:cNvPr>
          <p:cNvSpPr>
            <a:spLocks noGrp="1"/>
          </p:cNvSpPr>
          <p:nvPr>
            <p:ph type="subTitle" idx="1" hasCustomPrompt="1"/>
          </p:nvPr>
        </p:nvSpPr>
        <p:spPr>
          <a:xfrm>
            <a:off x="416778" y="4318067"/>
            <a:ext cx="5117748" cy="733583"/>
          </a:xfrm>
        </p:spPr>
        <p:txBody>
          <a:bodyPr anchor="t">
            <a:noAutofit/>
          </a:bodyPr>
          <a:lstStyle>
            <a:lvl1pPr marL="0" indent="0" algn="l">
              <a:buNone/>
              <a:defRPr sz="1800" b="0" baseline="0">
                <a:solidFill>
                  <a:schemeClr val="tx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dirty="0"/>
              <a:t>Click to edit master title style</a:t>
            </a:r>
            <a:endParaRPr lang="en-US" dirty="0"/>
          </a:p>
        </p:txBody>
      </p:sp>
      <p:sp>
        <p:nvSpPr>
          <p:cNvPr id="10" name="TextBox 9">
            <a:extLst>
              <a:ext uri="{FF2B5EF4-FFF2-40B4-BE49-F238E27FC236}">
                <a16:creationId xmlns:a16="http://schemas.microsoft.com/office/drawing/2014/main" id="{7321A403-2B8D-F0CA-2D4D-076099864759}"/>
              </a:ext>
            </a:extLst>
          </p:cNvPr>
          <p:cNvSpPr txBox="1"/>
          <p:nvPr userDrawn="1"/>
        </p:nvSpPr>
        <p:spPr>
          <a:xfrm>
            <a:off x="423195" y="6294195"/>
            <a:ext cx="1578464" cy="180000"/>
          </a:xfrm>
          <a:prstGeom prst="rect">
            <a:avLst/>
          </a:prstGeom>
          <a:noFill/>
        </p:spPr>
        <p:txBody>
          <a:bodyPr wrap="square" lIns="0" tIns="0" rIns="0" bIns="0" rtlCol="0" anchor="b" anchorCtr="0">
            <a:noAutofit/>
          </a:bodyPr>
          <a:lstStyle/>
          <a:p>
            <a:pPr algn="l"/>
            <a:r>
              <a:rPr lang="en-US" sz="1300" b="0" dirty="0">
                <a:latin typeface="+mn-lt"/>
              </a:rPr>
              <a:t>An LSEG Business</a:t>
            </a:r>
          </a:p>
        </p:txBody>
      </p:sp>
    </p:spTree>
    <p:extLst>
      <p:ext uri="{BB962C8B-B14F-4D97-AF65-F5344CB8AC3E}">
        <p14:creationId xmlns:p14="http://schemas.microsoft.com/office/powerpoint/2010/main" val="146278821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Holding slide –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37E7CDC-8ECA-1C4F-82E0-FE9D024047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86527" y="1809002"/>
            <a:ext cx="7209663" cy="3235833"/>
          </a:xfrm>
          <a:prstGeom prst="rect">
            <a:avLst/>
          </a:prstGeom>
        </p:spPr>
      </p:pic>
    </p:spTree>
    <p:extLst>
      <p:ext uri="{BB962C8B-B14F-4D97-AF65-F5344CB8AC3E}">
        <p14:creationId xmlns:p14="http://schemas.microsoft.com/office/powerpoint/2010/main" val="307498679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olding slide – blue">
    <p:bg>
      <p:bgRef idx="1001">
        <a:schemeClr val="bg2"/>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B928CC4-58AD-3A45-A6E4-33B09D6E0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86526" y="1809002"/>
            <a:ext cx="7209663" cy="3235833"/>
          </a:xfrm>
          <a:prstGeom prst="rect">
            <a:avLst/>
          </a:prstGeom>
        </p:spPr>
      </p:pic>
    </p:spTree>
    <p:extLst>
      <p:ext uri="{BB962C8B-B14F-4D97-AF65-F5344CB8AC3E}">
        <p14:creationId xmlns:p14="http://schemas.microsoft.com/office/powerpoint/2010/main" val="12192804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1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1CD8-C32B-1D45-8BCF-4B9AC5ECC05E}"/>
              </a:ext>
            </a:extLst>
          </p:cNvPr>
          <p:cNvSpPr>
            <a:spLocks noGrp="1"/>
          </p:cNvSpPr>
          <p:nvPr>
            <p:ph type="ctrTitle" hasCustomPrompt="1"/>
          </p:nvPr>
        </p:nvSpPr>
        <p:spPr>
          <a:xfrm>
            <a:off x="2" y="1530000"/>
            <a:ext cx="8333770" cy="1803511"/>
          </a:xfrm>
        </p:spPr>
        <p:txBody>
          <a:bodyPr lIns="360000" tIns="0" rIns="0" anchor="b" anchorCtr="0"/>
          <a:lstStyle>
            <a:lvl1pPr algn="l">
              <a:lnSpc>
                <a:spcPct val="80000"/>
              </a:lnSpc>
              <a:defRPr sz="4800" baseline="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24B0C2E-4A82-FA4C-B931-E590A77060CC}"/>
              </a:ext>
            </a:extLst>
          </p:cNvPr>
          <p:cNvSpPr>
            <a:spLocks noGrp="1"/>
          </p:cNvSpPr>
          <p:nvPr>
            <p:ph type="subTitle" idx="1"/>
          </p:nvPr>
        </p:nvSpPr>
        <p:spPr>
          <a:xfrm>
            <a:off x="1" y="3524493"/>
            <a:ext cx="6400798" cy="1071318"/>
          </a:xfrm>
        </p:spPr>
        <p:txBody>
          <a:bodyPr lIns="360000"/>
          <a:lstStyle>
            <a:lvl1pPr marL="0" indent="0" algn="l">
              <a:buNone/>
              <a:defRPr sz="1800" baseline="0">
                <a:solidFill>
                  <a:schemeClr val="tx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pic>
        <p:nvPicPr>
          <p:cNvPr id="8" name="Graphic 7">
            <a:extLst>
              <a:ext uri="{FF2B5EF4-FFF2-40B4-BE49-F238E27FC236}">
                <a16:creationId xmlns:a16="http://schemas.microsoft.com/office/drawing/2014/main" id="{205FBB67-B726-9848-A77C-ECE9875681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62206" y="5787975"/>
            <a:ext cx="1973179" cy="885600"/>
          </a:xfrm>
          <a:prstGeom prst="rect">
            <a:avLst/>
          </a:prstGeom>
        </p:spPr>
      </p:pic>
      <p:sp>
        <p:nvSpPr>
          <p:cNvPr id="6" name="TextBox 5">
            <a:extLst>
              <a:ext uri="{FF2B5EF4-FFF2-40B4-BE49-F238E27FC236}">
                <a16:creationId xmlns:a16="http://schemas.microsoft.com/office/drawing/2014/main" id="{8C8B5F64-691D-CA47-9D26-61AD1FFEE388}"/>
              </a:ext>
            </a:extLst>
          </p:cNvPr>
          <p:cNvSpPr txBox="1"/>
          <p:nvPr userDrawn="1"/>
        </p:nvSpPr>
        <p:spPr>
          <a:xfrm>
            <a:off x="328281" y="6164053"/>
            <a:ext cx="3060000" cy="360000"/>
          </a:xfrm>
          <a:prstGeom prst="rect">
            <a:avLst/>
          </a:prstGeom>
          <a:noFill/>
        </p:spPr>
        <p:txBody>
          <a:bodyPr wrap="square" lIns="0" tIns="0" rIns="0" bIns="0" rtlCol="0" anchor="b" anchorCtr="0">
            <a:noAutofit/>
          </a:bodyPr>
          <a:lstStyle/>
          <a:p>
            <a:pPr algn="l"/>
            <a:r>
              <a:rPr lang="en-US" sz="1060" b="0" i="0"/>
              <a:t>An LSEG Business</a:t>
            </a:r>
          </a:p>
        </p:txBody>
      </p:sp>
    </p:spTree>
    <p:extLst>
      <p:ext uri="{BB962C8B-B14F-4D97-AF65-F5344CB8AC3E}">
        <p14:creationId xmlns:p14="http://schemas.microsoft.com/office/powerpoint/2010/main" val="424119735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1 –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1CD8-C32B-1D45-8BCF-4B9AC5ECC05E}"/>
              </a:ext>
            </a:extLst>
          </p:cNvPr>
          <p:cNvSpPr>
            <a:spLocks noGrp="1"/>
          </p:cNvSpPr>
          <p:nvPr>
            <p:ph type="ctrTitle" hasCustomPrompt="1"/>
          </p:nvPr>
        </p:nvSpPr>
        <p:spPr>
          <a:xfrm>
            <a:off x="2" y="1530000"/>
            <a:ext cx="8333770" cy="1803511"/>
          </a:xfrm>
        </p:spPr>
        <p:txBody>
          <a:bodyPr lIns="360000" tIns="0" rIns="0" anchor="b" anchorCtr="0"/>
          <a:lstStyle>
            <a:lvl1pPr algn="l">
              <a:lnSpc>
                <a:spcPct val="80000"/>
              </a:lnSpc>
              <a:defRPr sz="4800" baseline="0">
                <a:solidFill>
                  <a:schemeClr val="tx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724B0C2E-4A82-FA4C-B931-E590A77060CC}"/>
              </a:ext>
            </a:extLst>
          </p:cNvPr>
          <p:cNvSpPr>
            <a:spLocks noGrp="1"/>
          </p:cNvSpPr>
          <p:nvPr>
            <p:ph type="subTitle" idx="1"/>
          </p:nvPr>
        </p:nvSpPr>
        <p:spPr>
          <a:xfrm>
            <a:off x="1" y="3524493"/>
            <a:ext cx="6400798" cy="1071318"/>
          </a:xfrm>
        </p:spPr>
        <p:txBody>
          <a:bodyPr lIns="360000"/>
          <a:lstStyle>
            <a:lvl1pPr marL="0" indent="0" algn="l">
              <a:buNone/>
              <a:defRPr sz="1800" baseline="0">
                <a:solidFill>
                  <a:schemeClr val="tx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pic>
        <p:nvPicPr>
          <p:cNvPr id="6" name="Graphic 5">
            <a:extLst>
              <a:ext uri="{FF2B5EF4-FFF2-40B4-BE49-F238E27FC236}">
                <a16:creationId xmlns:a16="http://schemas.microsoft.com/office/drawing/2014/main" id="{452AF53D-7553-7649-8956-A3FF43EF63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51519" y="5783180"/>
            <a:ext cx="1983867" cy="890397"/>
          </a:xfrm>
          <a:prstGeom prst="rect">
            <a:avLst/>
          </a:prstGeom>
        </p:spPr>
      </p:pic>
      <p:sp>
        <p:nvSpPr>
          <p:cNvPr id="8" name="TextBox 7">
            <a:extLst>
              <a:ext uri="{FF2B5EF4-FFF2-40B4-BE49-F238E27FC236}">
                <a16:creationId xmlns:a16="http://schemas.microsoft.com/office/drawing/2014/main" id="{C8B95753-B347-3C4D-BE73-1A155B54DF1E}"/>
              </a:ext>
            </a:extLst>
          </p:cNvPr>
          <p:cNvSpPr txBox="1"/>
          <p:nvPr userDrawn="1"/>
        </p:nvSpPr>
        <p:spPr>
          <a:xfrm>
            <a:off x="328281" y="6164053"/>
            <a:ext cx="3060000" cy="360000"/>
          </a:xfrm>
          <a:prstGeom prst="rect">
            <a:avLst/>
          </a:prstGeom>
          <a:noFill/>
        </p:spPr>
        <p:txBody>
          <a:bodyPr wrap="square" lIns="0" tIns="0" rIns="0" bIns="0" rtlCol="0" anchor="b" anchorCtr="0">
            <a:noAutofit/>
          </a:bodyPr>
          <a:lstStyle/>
          <a:p>
            <a:pPr algn="l"/>
            <a:r>
              <a:rPr lang="en-US" sz="1060" b="0" i="0"/>
              <a:t>An LSEG Business</a:t>
            </a:r>
          </a:p>
        </p:txBody>
      </p:sp>
    </p:spTree>
    <p:extLst>
      <p:ext uri="{BB962C8B-B14F-4D97-AF65-F5344CB8AC3E}">
        <p14:creationId xmlns:p14="http://schemas.microsoft.com/office/powerpoint/2010/main" val="426635884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2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49730" y="2118055"/>
            <a:ext cx="7486331" cy="1310947"/>
          </a:xfrm>
        </p:spPr>
        <p:txBody>
          <a:bodyPr bIns="108000" anchor="b">
            <a:noAutofit/>
          </a:bodyPr>
          <a:lstStyle>
            <a:lvl1pPr algn="l">
              <a:lnSpc>
                <a:spcPct val="80000"/>
              </a:lnSpc>
              <a:defRPr sz="4400" baseline="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34965" y="3429002"/>
            <a:ext cx="7501098" cy="733583"/>
          </a:xfrm>
        </p:spPr>
        <p:txBody>
          <a:bodyPr anchor="t">
            <a:noAutofit/>
          </a:bodyPr>
          <a:lstStyle>
            <a:lvl1pPr marL="0" indent="0" algn="l">
              <a:buNone/>
              <a:defRPr sz="1600" b="0" baseline="0">
                <a:solidFill>
                  <a:schemeClr val="tx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sp>
        <p:nvSpPr>
          <p:cNvPr id="6" name="TextBox 5"/>
          <p:cNvSpPr txBox="1"/>
          <p:nvPr userDrawn="1"/>
        </p:nvSpPr>
        <p:spPr>
          <a:xfrm>
            <a:off x="6045201" y="-423333"/>
            <a:ext cx="184731" cy="369332"/>
          </a:xfrm>
          <a:prstGeom prst="rect">
            <a:avLst/>
          </a:prstGeom>
          <a:noFill/>
        </p:spPr>
        <p:txBody>
          <a:bodyPr wrap="none" rtlCol="0">
            <a:noAutofit/>
          </a:bodyPr>
          <a:lstStyle/>
          <a:p>
            <a:endParaRPr lang="en-US" sz="1800" b="0" i="0">
              <a:latin typeface="Arial" charset="0"/>
            </a:endParaRPr>
          </a:p>
        </p:txBody>
      </p:sp>
      <p:pic>
        <p:nvPicPr>
          <p:cNvPr id="7" name="Graphic 6">
            <a:extLst>
              <a:ext uri="{FF2B5EF4-FFF2-40B4-BE49-F238E27FC236}">
                <a16:creationId xmlns:a16="http://schemas.microsoft.com/office/drawing/2014/main" id="{1D1ECEF5-642D-F54C-B978-E1C95249338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1076" y="6127755"/>
            <a:ext cx="1306449" cy="586359"/>
          </a:xfrm>
          <a:prstGeom prst="rect">
            <a:avLst/>
          </a:prstGeom>
        </p:spPr>
      </p:pic>
      <p:sp>
        <p:nvSpPr>
          <p:cNvPr id="8" name="TextBox 7">
            <a:extLst>
              <a:ext uri="{FF2B5EF4-FFF2-40B4-BE49-F238E27FC236}">
                <a16:creationId xmlns:a16="http://schemas.microsoft.com/office/drawing/2014/main" id="{D084AC38-3A2B-F74A-8439-9FB65CA47006}"/>
              </a:ext>
            </a:extLst>
          </p:cNvPr>
          <p:cNvSpPr txBox="1"/>
          <p:nvPr userDrawn="1"/>
        </p:nvSpPr>
        <p:spPr>
          <a:xfrm>
            <a:off x="334964"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Tree>
    <p:extLst>
      <p:ext uri="{BB962C8B-B14F-4D97-AF65-F5344CB8AC3E}">
        <p14:creationId xmlns:p14="http://schemas.microsoft.com/office/powerpoint/2010/main" val="41090473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2 –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49730" y="2118055"/>
            <a:ext cx="7486331" cy="1310947"/>
          </a:xfrm>
        </p:spPr>
        <p:txBody>
          <a:bodyPr bIns="108000" anchor="b">
            <a:noAutofit/>
          </a:bodyPr>
          <a:lstStyle>
            <a:lvl1pPr algn="l">
              <a:lnSpc>
                <a:spcPct val="80000"/>
              </a:lnSpc>
              <a:defRPr sz="4400" baseline="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34965" y="3429002"/>
            <a:ext cx="7501098" cy="733583"/>
          </a:xfrm>
        </p:spPr>
        <p:txBody>
          <a:bodyPr anchor="t">
            <a:noAutofit/>
          </a:bodyPr>
          <a:lstStyle>
            <a:lvl1pPr marL="0" indent="0" algn="l">
              <a:buNone/>
              <a:defRPr sz="1600" b="0" baseline="0">
                <a:solidFill>
                  <a:schemeClr val="tx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sp>
        <p:nvSpPr>
          <p:cNvPr id="6" name="TextBox 5"/>
          <p:cNvSpPr txBox="1"/>
          <p:nvPr userDrawn="1"/>
        </p:nvSpPr>
        <p:spPr>
          <a:xfrm>
            <a:off x="6045201" y="-423333"/>
            <a:ext cx="184731" cy="369332"/>
          </a:xfrm>
          <a:prstGeom prst="rect">
            <a:avLst/>
          </a:prstGeom>
          <a:noFill/>
        </p:spPr>
        <p:txBody>
          <a:bodyPr wrap="none" rtlCol="0">
            <a:noAutofit/>
          </a:bodyPr>
          <a:lstStyle/>
          <a:p>
            <a:endParaRPr lang="en-US" sz="1800" b="0" i="0">
              <a:latin typeface="Arial" charset="0"/>
            </a:endParaRPr>
          </a:p>
        </p:txBody>
      </p:sp>
      <p:pic>
        <p:nvPicPr>
          <p:cNvPr id="7" name="Graphic 6">
            <a:extLst>
              <a:ext uri="{FF2B5EF4-FFF2-40B4-BE49-F238E27FC236}">
                <a16:creationId xmlns:a16="http://schemas.microsoft.com/office/drawing/2014/main" id="{C9534123-D66C-B74B-B821-0C2B70286B3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976" y="6134105"/>
            <a:ext cx="1306449" cy="586359"/>
          </a:xfrm>
          <a:prstGeom prst="rect">
            <a:avLst/>
          </a:prstGeom>
        </p:spPr>
      </p:pic>
      <p:sp>
        <p:nvSpPr>
          <p:cNvPr id="8" name="TextBox 7">
            <a:extLst>
              <a:ext uri="{FF2B5EF4-FFF2-40B4-BE49-F238E27FC236}">
                <a16:creationId xmlns:a16="http://schemas.microsoft.com/office/drawing/2014/main" id="{008BEF11-72AC-D843-8F9F-55A03987984F}"/>
              </a:ext>
            </a:extLst>
          </p:cNvPr>
          <p:cNvSpPr txBox="1"/>
          <p:nvPr userDrawn="1"/>
        </p:nvSpPr>
        <p:spPr>
          <a:xfrm>
            <a:off x="334964" y="6440910"/>
            <a:ext cx="1578464" cy="180000"/>
          </a:xfrm>
          <a:prstGeom prst="rect">
            <a:avLst/>
          </a:prstGeom>
          <a:noFill/>
        </p:spPr>
        <p:txBody>
          <a:bodyPr wrap="square" lIns="0" tIns="0" rIns="0" bIns="0" rtlCol="0" anchor="b" anchorCtr="0">
            <a:noAutofit/>
          </a:bodyPr>
          <a:lstStyle/>
          <a:p>
            <a:pPr algn="l"/>
            <a:r>
              <a:rPr lang="en-US" sz="800" b="0">
                <a:latin typeface="+mn-lt"/>
              </a:rPr>
              <a:t>An LSEG Business</a:t>
            </a:r>
          </a:p>
        </p:txBody>
      </p:sp>
    </p:spTree>
    <p:extLst>
      <p:ext uri="{BB962C8B-B14F-4D97-AF65-F5344CB8AC3E}">
        <p14:creationId xmlns:p14="http://schemas.microsoft.com/office/powerpoint/2010/main" val="13899410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1 – black">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49730" y="2118055"/>
            <a:ext cx="7486331" cy="1310947"/>
          </a:xfrm>
        </p:spPr>
        <p:txBody>
          <a:bodyPr bIns="108000" anchor="b">
            <a:noAutofit/>
          </a:bodyPr>
          <a:lstStyle>
            <a:lvl1pPr algn="l">
              <a:lnSpc>
                <a:spcPct val="80000"/>
              </a:lnSpc>
              <a:defRPr sz="4400" baseline="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34965" y="3429002"/>
            <a:ext cx="7501098" cy="733583"/>
          </a:xfrm>
        </p:spPr>
        <p:txBody>
          <a:bodyPr anchor="t">
            <a:noAutofit/>
          </a:bodyPr>
          <a:lstStyle>
            <a:lvl1pPr marL="0" indent="0" algn="l">
              <a:buNone/>
              <a:defRPr sz="1600" b="0" baseline="0">
                <a:solidFill>
                  <a:schemeClr val="tx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sp>
        <p:nvSpPr>
          <p:cNvPr id="6" name="TextBox 5"/>
          <p:cNvSpPr txBox="1"/>
          <p:nvPr userDrawn="1"/>
        </p:nvSpPr>
        <p:spPr>
          <a:xfrm>
            <a:off x="6045201" y="-423333"/>
            <a:ext cx="184731" cy="369332"/>
          </a:xfrm>
          <a:prstGeom prst="rect">
            <a:avLst/>
          </a:prstGeom>
          <a:noFill/>
        </p:spPr>
        <p:txBody>
          <a:bodyPr wrap="none" rtlCol="0">
            <a:noAutofit/>
          </a:bodyPr>
          <a:lstStyle/>
          <a:p>
            <a:endParaRPr lang="en-US" sz="1800" b="0" i="0">
              <a:latin typeface="Arial" charset="0"/>
            </a:endParaRPr>
          </a:p>
        </p:txBody>
      </p:sp>
      <p:pic>
        <p:nvPicPr>
          <p:cNvPr id="8" name="Graphic 7">
            <a:extLst>
              <a:ext uri="{FF2B5EF4-FFF2-40B4-BE49-F238E27FC236}">
                <a16:creationId xmlns:a16="http://schemas.microsoft.com/office/drawing/2014/main" id="{FE2DCBD6-E6D0-5F46-BF76-1D314450656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976" y="6134105"/>
            <a:ext cx="1306449" cy="586359"/>
          </a:xfrm>
          <a:prstGeom prst="rect">
            <a:avLst/>
          </a:prstGeom>
        </p:spPr>
      </p:pic>
      <p:sp>
        <p:nvSpPr>
          <p:cNvPr id="7" name="TextBox 6">
            <a:extLst>
              <a:ext uri="{FF2B5EF4-FFF2-40B4-BE49-F238E27FC236}">
                <a16:creationId xmlns:a16="http://schemas.microsoft.com/office/drawing/2014/main" id="{B72F2717-43F2-AE4C-BE1F-E176C7A8BAD9}"/>
              </a:ext>
            </a:extLst>
          </p:cNvPr>
          <p:cNvSpPr txBox="1"/>
          <p:nvPr userDrawn="1"/>
        </p:nvSpPr>
        <p:spPr>
          <a:xfrm>
            <a:off x="334964" y="6440910"/>
            <a:ext cx="1578464" cy="180000"/>
          </a:xfrm>
          <a:prstGeom prst="rect">
            <a:avLst/>
          </a:prstGeom>
          <a:noFill/>
        </p:spPr>
        <p:txBody>
          <a:bodyPr wrap="square" lIns="0" tIns="0" rIns="0" bIns="0" rtlCol="0" anchor="b" anchorCtr="0">
            <a:noAutofit/>
          </a:bodyPr>
          <a:lstStyle/>
          <a:p>
            <a:pPr algn="l"/>
            <a:r>
              <a:rPr lang="en-US" sz="800" b="0">
                <a:latin typeface="+mn-lt"/>
              </a:rPr>
              <a:t>An LSEG Business</a:t>
            </a:r>
          </a:p>
        </p:txBody>
      </p:sp>
    </p:spTree>
    <p:extLst>
      <p:ext uri="{BB962C8B-B14F-4D97-AF65-F5344CB8AC3E}">
        <p14:creationId xmlns:p14="http://schemas.microsoft.com/office/powerpoint/2010/main" val="22324039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2286000" y="6440910"/>
            <a:ext cx="7200000" cy="180000"/>
          </a:xfrm>
          <a:prstGeom prst="rect">
            <a:avLst/>
          </a:prstGeom>
        </p:spPr>
        <p:txBody>
          <a:bodyPr/>
          <a:lstStyle/>
          <a:p>
            <a:endParaRPr lang="en-US"/>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a:t>Insert subtitle or delete</a:t>
            </a:r>
            <a:endParaRPr lang="en-US"/>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90"/>
            <a:ext cx="10477500" cy="4068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73352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with Arrow">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l="29491"/>
          <a:stretch>
            <a:fillRect/>
          </a:stretch>
        </p:blipFill>
        <p:spPr bwMode="auto">
          <a:xfrm>
            <a:off x="0" y="857250"/>
            <a:ext cx="9656763" cy="23780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9617075" y="5737225"/>
            <a:ext cx="2322513" cy="869950"/>
          </a:xfrm>
          <a:prstGeom prst="rect">
            <a:avLst/>
          </a:prstGeom>
          <a:noFill/>
          <a:ln w="9525">
            <a:noFill/>
            <a:miter lim="800000"/>
            <a:headEnd/>
            <a:tailEnd/>
          </a:ln>
        </p:spPr>
      </p:pic>
      <p:sp>
        <p:nvSpPr>
          <p:cNvPr id="8" name="TextBox 7"/>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latin typeface="Arial" charset="0"/>
                <a:cs typeface="+mn-cs"/>
              </a:rPr>
              <a:t>The Financial and </a:t>
            </a:r>
            <a:br>
              <a:rPr lang="en-US" sz="900" dirty="0">
                <a:latin typeface="Arial" charset="0"/>
                <a:cs typeface="+mn-cs"/>
              </a:rPr>
            </a:br>
            <a:r>
              <a:rPr lang="en-US" sz="900" dirty="0">
                <a:latin typeface="Arial" charset="0"/>
                <a:cs typeface="+mn-cs"/>
              </a:rPr>
              <a:t>Risk business of</a:t>
            </a:r>
            <a:br>
              <a:rPr lang="en-US" sz="900" dirty="0">
                <a:latin typeface="Arial" charset="0"/>
                <a:cs typeface="+mn-cs"/>
              </a:rPr>
            </a:br>
            <a:r>
              <a:rPr lang="en-US" sz="900" dirty="0">
                <a:latin typeface="Arial" charset="0"/>
                <a:cs typeface="+mn-cs"/>
              </a:rPr>
              <a:t>Thomson Reuters</a:t>
            </a:r>
            <a:br>
              <a:rPr lang="en-US" sz="900" dirty="0">
                <a:latin typeface="Arial" charset="0"/>
                <a:cs typeface="+mn-cs"/>
              </a:rPr>
            </a:br>
            <a:r>
              <a:rPr lang="en-US" sz="900" dirty="0">
                <a:latin typeface="Arial" charset="0"/>
                <a:cs typeface="+mn-cs"/>
              </a:rPr>
              <a:t>is now Refinitiv.</a:t>
            </a:r>
          </a:p>
        </p:txBody>
      </p:sp>
      <p:sp>
        <p:nvSpPr>
          <p:cNvPr id="6" name="Title 1"/>
          <p:cNvSpPr>
            <a:spLocks noGrp="1"/>
          </p:cNvSpPr>
          <p:nvPr>
            <p:ph type="ctrTitle"/>
          </p:nvPr>
        </p:nvSpPr>
        <p:spPr>
          <a:xfrm>
            <a:off x="307524" y="2175932"/>
            <a:ext cx="7437360" cy="1961279"/>
          </a:xfrm>
        </p:spPr>
        <p:txBody>
          <a:bodyPr anchor="b">
            <a:noAutofit/>
          </a:bodyPr>
          <a:lstStyle>
            <a:lvl1pPr algn="l">
              <a:lnSpc>
                <a:spcPct val="80000"/>
              </a:lnSpc>
              <a:defRPr sz="6000">
                <a:solidFill>
                  <a:schemeClr val="tx2"/>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4149913"/>
            <a:ext cx="7434750" cy="731520"/>
          </a:xfrm>
        </p:spPr>
        <p:txBody>
          <a:bodyPr>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2"/>
          <p:cNvSpPr>
            <a:spLocks noGrp="1"/>
          </p:cNvSpPr>
          <p:nvPr>
            <p:ph type="dt" idx="10"/>
          </p:nvPr>
        </p:nvSpPr>
        <p:spPr>
          <a:xfrm>
            <a:off x="327025" y="4895850"/>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tx1"/>
                </a:solidFill>
                <a:latin typeface="Proxima Nova Regular" charset="0"/>
                <a:cs typeface="+mn-cs"/>
              </a:defRPr>
            </a:lvl1pPr>
          </a:lstStyle>
          <a:p>
            <a:pPr>
              <a:defRPr/>
            </a:pP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2286000" y="6440910"/>
            <a:ext cx="7200000" cy="180000"/>
          </a:xfrm>
          <a:prstGeom prst="rect">
            <a:avLst/>
          </a:prstGeom>
        </p:spPr>
        <p:txBody>
          <a:bodyPr/>
          <a:lstStyle/>
          <a:p>
            <a:endParaRPr lang="en-US"/>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a:t>Insert subtitle or delete</a:t>
            </a:r>
            <a:endParaRPr lang="en-US"/>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881190"/>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5772463" y="1881190"/>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8663406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2286000" y="6440910"/>
            <a:ext cx="7200000" cy="180000"/>
          </a:xfrm>
          <a:prstGeom prst="rect">
            <a:avLst/>
          </a:prstGeom>
        </p:spPr>
        <p:txBody>
          <a:bodyPr/>
          <a:lstStyle/>
          <a:p>
            <a:endParaRPr lang="en-US"/>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a:t>Insert subtitle or delete</a:t>
            </a:r>
            <a:endParaRPr lang="en-US"/>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90"/>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4386001" y="1881190"/>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a:extLst>
              <a:ext uri="{FF2B5EF4-FFF2-40B4-BE49-F238E27FC236}">
                <a16:creationId xmlns:a16="http://schemas.microsoft.com/office/drawing/2014/main" id="{A556BF7B-5032-3B4E-82BC-79AA63F9F463}"/>
              </a:ext>
            </a:extLst>
          </p:cNvPr>
          <p:cNvSpPr>
            <a:spLocks noGrp="1"/>
          </p:cNvSpPr>
          <p:nvPr>
            <p:ph sz="quarter" idx="15"/>
          </p:nvPr>
        </p:nvSpPr>
        <p:spPr>
          <a:xfrm>
            <a:off x="8437038" y="1881190"/>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1630484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a:t>Insert subtitle or delete</a:t>
            </a:r>
            <a:endParaRPr lang="en-US"/>
          </a:p>
        </p:txBody>
      </p:sp>
      <p:sp>
        <p:nvSpPr>
          <p:cNvPr id="5" name="TextBox 4">
            <a:extLst>
              <a:ext uri="{FF2B5EF4-FFF2-40B4-BE49-F238E27FC236}">
                <a16:creationId xmlns:a16="http://schemas.microsoft.com/office/drawing/2014/main" id="{F06CFBCD-B00A-9847-8B04-D4F7CE29AAE3}"/>
              </a:ext>
            </a:extLst>
          </p:cNvPr>
          <p:cNvSpPr txBox="1"/>
          <p:nvPr userDrawn="1"/>
        </p:nvSpPr>
        <p:spPr>
          <a:xfrm>
            <a:off x="334963" y="6440910"/>
            <a:ext cx="1578464" cy="180000"/>
          </a:xfrm>
          <a:prstGeom prst="rect">
            <a:avLst/>
          </a:prstGeom>
          <a:noFill/>
        </p:spPr>
        <p:txBody>
          <a:bodyPr wrap="square" lIns="0" tIns="0" rIns="0" bIns="0" rtlCol="0" anchor="b" anchorCtr="0">
            <a:noAutofit/>
          </a:bodyPr>
          <a:lstStyle/>
          <a:p>
            <a:pPr algn="l"/>
            <a:r>
              <a:rPr lang="en-US" sz="800" b="0">
                <a:latin typeface="+mn-lt"/>
              </a:rPr>
              <a:t>An LSEG Business</a:t>
            </a:r>
          </a:p>
        </p:txBody>
      </p:sp>
      <p:pic>
        <p:nvPicPr>
          <p:cNvPr id="6" name="Graphic 5">
            <a:extLst>
              <a:ext uri="{FF2B5EF4-FFF2-40B4-BE49-F238E27FC236}">
                <a16:creationId xmlns:a16="http://schemas.microsoft.com/office/drawing/2014/main" id="{5D782396-B398-C24C-8983-967DCA13C2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1076" y="6127755"/>
            <a:ext cx="1306449" cy="586359"/>
          </a:xfrm>
          <a:prstGeom prst="rect">
            <a:avLst/>
          </a:prstGeom>
        </p:spPr>
      </p:pic>
    </p:spTree>
    <p:extLst>
      <p:ext uri="{BB962C8B-B14F-4D97-AF65-F5344CB8AC3E}">
        <p14:creationId xmlns:p14="http://schemas.microsoft.com/office/powerpoint/2010/main" val="299894912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ack Page Slide">
    <p:bg>
      <p:bgRef idx="1001">
        <a:schemeClr val="bg2"/>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46A126-B22E-6041-A1E2-E27940DB44AC}"/>
              </a:ext>
            </a:extLst>
          </p:cNvPr>
          <p:cNvSpPr txBox="1"/>
          <p:nvPr userDrawn="1"/>
        </p:nvSpPr>
        <p:spPr>
          <a:xfrm>
            <a:off x="334964" y="2465409"/>
            <a:ext cx="4862070" cy="1015663"/>
          </a:xfrm>
          <a:prstGeom prst="rect">
            <a:avLst/>
          </a:prstGeom>
          <a:noFill/>
        </p:spPr>
        <p:txBody>
          <a:bodyPr wrap="square" lIns="0" tIns="0" rIns="0" bIns="0" rtlCol="0">
            <a:noAutofit/>
          </a:bodyPr>
          <a:lstStyle/>
          <a:p>
            <a:r>
              <a:rPr lang="en-US" sz="4800" b="1">
                <a:solidFill>
                  <a:schemeClr val="tx1"/>
                </a:solidFill>
              </a:rPr>
              <a:t>Thank you</a:t>
            </a:r>
          </a:p>
        </p:txBody>
      </p:sp>
      <p:pic>
        <p:nvPicPr>
          <p:cNvPr id="15" name="Graphic 14">
            <a:extLst>
              <a:ext uri="{FF2B5EF4-FFF2-40B4-BE49-F238E27FC236}">
                <a16:creationId xmlns:a16="http://schemas.microsoft.com/office/drawing/2014/main" id="{409E4707-4C82-0840-80A9-93D3AABF5EB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51519" y="5783180"/>
            <a:ext cx="1983867" cy="890397"/>
          </a:xfrm>
          <a:prstGeom prst="rect">
            <a:avLst/>
          </a:prstGeom>
        </p:spPr>
      </p:pic>
      <p:sp>
        <p:nvSpPr>
          <p:cNvPr id="16" name="TextBox 15">
            <a:extLst>
              <a:ext uri="{FF2B5EF4-FFF2-40B4-BE49-F238E27FC236}">
                <a16:creationId xmlns:a16="http://schemas.microsoft.com/office/drawing/2014/main" id="{4FCB7546-2A13-A74A-BD79-BE44C8AFDAD5}"/>
              </a:ext>
            </a:extLst>
          </p:cNvPr>
          <p:cNvSpPr txBox="1"/>
          <p:nvPr userDrawn="1"/>
        </p:nvSpPr>
        <p:spPr>
          <a:xfrm>
            <a:off x="334963" y="4697905"/>
            <a:ext cx="6841089" cy="943260"/>
          </a:xfrm>
          <a:prstGeom prst="rect">
            <a:avLst/>
          </a:prstGeom>
          <a:noFill/>
        </p:spPr>
        <p:txBody>
          <a:bodyPr wrap="square" lIns="0" tIns="0" rIns="0" bIns="0" rtlCol="0" anchor="b" anchorCtr="0">
            <a:noAutofit/>
          </a:bodyPr>
          <a:lstStyle/>
          <a:p>
            <a:pPr marL="0" marR="0" lvl="0" indent="0" algn="l" defTabSz="914309" rtl="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a:ln>
                  <a:noFill/>
                </a:ln>
                <a:solidFill>
                  <a:srgbClr val="FFFFFF"/>
                </a:solidFill>
                <a:effectLst/>
                <a:uLnTx/>
                <a:uFillTx/>
                <a:latin typeface="+mn-lt"/>
                <a:ea typeface="+mn-ea"/>
                <a:cs typeface="+mn-cs"/>
              </a:rPr>
              <a:t>Visit </a:t>
            </a:r>
            <a:r>
              <a:rPr kumimoji="0" lang="en-US" sz="1800" b="1" i="0" u="none" strike="noStrike" kern="0" cap="none" spc="0" normalizeH="0" baseline="0" noProof="0" err="1">
                <a:ln>
                  <a:noFill/>
                </a:ln>
                <a:solidFill>
                  <a:srgbClr val="FFFFFF"/>
                </a:solidFill>
                <a:effectLst/>
                <a:uLnTx/>
                <a:uFillTx/>
                <a:latin typeface="+mn-lt"/>
                <a:ea typeface="+mn-ea"/>
                <a:cs typeface="+mn-cs"/>
              </a:rPr>
              <a:t>refinitiv.com</a:t>
            </a:r>
            <a:endParaRPr kumimoji="0" lang="en-US" sz="1800" b="1" i="0" u="none" strike="noStrike" kern="0" cap="none" spc="0" normalizeH="0" baseline="0" noProof="0">
              <a:ln>
                <a:noFill/>
              </a:ln>
              <a:solidFill>
                <a:srgbClr val="FFFFFF"/>
              </a:solidFill>
              <a:effectLst/>
              <a:uLnTx/>
              <a:uFillTx/>
              <a:latin typeface="+mn-lt"/>
              <a:ea typeface="+mn-ea"/>
              <a:cs typeface="+mn-cs"/>
            </a:endParaRPr>
          </a:p>
          <a:p>
            <a:pPr marL="0" marR="0" lvl="0" indent="0" defTabSz="914309"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FFFFFF"/>
              </a:solidFill>
              <a:effectLst/>
              <a:uLnTx/>
              <a:uFillTx/>
            </a:endParaRPr>
          </a:p>
          <a:p>
            <a:pPr marL="0" marR="0" lvl="0" indent="0" defTabSz="914309"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FFFFFF"/>
                </a:solidFill>
                <a:effectLst/>
                <a:uLnTx/>
                <a:uFillTx/>
              </a:rPr>
              <a:t>Refinitiv, an LSEG (London Stock Exchange Group) business, is one of the world’s largest providers of financial markets data and infrastructure. With $6.25 billion in revenue, over 40,000 customers and 400,000 end users across 190 countries, Refinitiv is powering participants across the global financial marketplace. We provide information, insights and technology that enable customers to execute critical investing, trading and risk decisions with confidence. By combining a unique open platform with best-in-class data and expertise, we connect people to choice and opportunity – driving performance, innovation and growth for our customers and partners.</a:t>
            </a:r>
          </a:p>
        </p:txBody>
      </p:sp>
      <p:sp>
        <p:nvSpPr>
          <p:cNvPr id="6" name="TextBox 5">
            <a:extLst>
              <a:ext uri="{FF2B5EF4-FFF2-40B4-BE49-F238E27FC236}">
                <a16:creationId xmlns:a16="http://schemas.microsoft.com/office/drawing/2014/main" id="{73A60AA8-E53E-F441-BA68-FF42D8F0E42E}"/>
              </a:ext>
            </a:extLst>
          </p:cNvPr>
          <p:cNvSpPr txBox="1"/>
          <p:nvPr userDrawn="1"/>
        </p:nvSpPr>
        <p:spPr>
          <a:xfrm>
            <a:off x="328281" y="6164053"/>
            <a:ext cx="3060000" cy="360000"/>
          </a:xfrm>
          <a:prstGeom prst="rect">
            <a:avLst/>
          </a:prstGeom>
          <a:noFill/>
        </p:spPr>
        <p:txBody>
          <a:bodyPr wrap="square" lIns="0" tIns="0" rIns="0" bIns="0" rtlCol="0" anchor="b" anchorCtr="0">
            <a:noAutofit/>
          </a:bodyPr>
          <a:lstStyle/>
          <a:p>
            <a:pPr algn="l"/>
            <a:r>
              <a:rPr lang="en-US" sz="1060" b="0" i="0"/>
              <a:t>An LSEG Business</a:t>
            </a:r>
          </a:p>
        </p:txBody>
      </p:sp>
    </p:spTree>
    <p:extLst>
      <p:ext uri="{BB962C8B-B14F-4D97-AF65-F5344CB8AC3E}">
        <p14:creationId xmlns:p14="http://schemas.microsoft.com/office/powerpoint/2010/main" val="2703999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Blue Background with Arrow">
    <p:bg>
      <p:bgPr>
        <a:solidFill>
          <a:schemeClr val="tx2"/>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l="29358"/>
          <a:stretch>
            <a:fillRect/>
          </a:stretch>
        </p:blipFill>
        <p:spPr bwMode="auto">
          <a:xfrm>
            <a:off x="0" y="850900"/>
            <a:ext cx="9674225" cy="2378075"/>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9617075" y="5737225"/>
            <a:ext cx="2322513" cy="869950"/>
          </a:xfrm>
          <a:prstGeom prst="rect">
            <a:avLst/>
          </a:prstGeom>
          <a:noFill/>
          <a:ln w="9525">
            <a:noFill/>
            <a:miter lim="800000"/>
            <a:headEnd/>
            <a:tailEnd/>
          </a:ln>
        </p:spPr>
      </p:pic>
      <p:sp>
        <p:nvSpPr>
          <p:cNvPr id="8" name="TextBox 7"/>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solidFill>
                  <a:schemeClr val="bg1"/>
                </a:solidFill>
                <a:latin typeface="Arial" charset="0"/>
                <a:cs typeface="+mn-cs"/>
              </a:rPr>
              <a:t>The Financial and </a:t>
            </a:r>
            <a:br>
              <a:rPr lang="en-US" sz="900" dirty="0">
                <a:solidFill>
                  <a:schemeClr val="bg1"/>
                </a:solidFill>
                <a:latin typeface="Arial" charset="0"/>
                <a:cs typeface="+mn-cs"/>
              </a:rPr>
            </a:br>
            <a:r>
              <a:rPr lang="en-US" sz="900" dirty="0">
                <a:solidFill>
                  <a:schemeClr val="bg1"/>
                </a:solidFill>
                <a:latin typeface="Arial" charset="0"/>
                <a:cs typeface="+mn-cs"/>
              </a:rPr>
              <a:t>Risk business of</a:t>
            </a:r>
            <a:br>
              <a:rPr lang="en-US" sz="900" dirty="0">
                <a:solidFill>
                  <a:schemeClr val="bg1"/>
                </a:solidFill>
                <a:latin typeface="Arial" charset="0"/>
                <a:cs typeface="+mn-cs"/>
              </a:rPr>
            </a:br>
            <a:r>
              <a:rPr lang="en-US" sz="900" dirty="0">
                <a:solidFill>
                  <a:schemeClr val="bg1"/>
                </a:solidFill>
                <a:latin typeface="Arial" charset="0"/>
                <a:cs typeface="+mn-cs"/>
              </a:rPr>
              <a:t>Thomson Reuters</a:t>
            </a:r>
            <a:br>
              <a:rPr lang="en-US" sz="900" dirty="0">
                <a:solidFill>
                  <a:schemeClr val="bg1"/>
                </a:solidFill>
                <a:latin typeface="Arial" charset="0"/>
                <a:cs typeface="+mn-cs"/>
              </a:rPr>
            </a:br>
            <a:r>
              <a:rPr lang="en-US" sz="900" dirty="0">
                <a:solidFill>
                  <a:schemeClr val="bg1"/>
                </a:solidFill>
                <a:latin typeface="Arial" charset="0"/>
                <a:cs typeface="+mn-cs"/>
              </a:rPr>
              <a:t>is now Refinitiv.</a:t>
            </a:r>
          </a:p>
        </p:txBody>
      </p:sp>
      <p:sp>
        <p:nvSpPr>
          <p:cNvPr id="6" name="Title 1"/>
          <p:cNvSpPr>
            <a:spLocks noGrp="1"/>
          </p:cNvSpPr>
          <p:nvPr>
            <p:ph type="ctrTitle"/>
          </p:nvPr>
        </p:nvSpPr>
        <p:spPr>
          <a:xfrm>
            <a:off x="307524" y="2175932"/>
            <a:ext cx="7437360" cy="1961279"/>
          </a:xfrm>
        </p:spPr>
        <p:txBody>
          <a:bodyPr anchor="b">
            <a:noAutofit/>
          </a:bodyPr>
          <a:lstStyle>
            <a:lvl1pPr algn="l">
              <a:lnSpc>
                <a:spcPct val="80000"/>
              </a:lnSpc>
              <a:defRPr sz="60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4149913"/>
            <a:ext cx="7434750" cy="731520"/>
          </a:xfrm>
        </p:spPr>
        <p:txBody>
          <a:bodyPr>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2"/>
          <p:cNvSpPr>
            <a:spLocks noGrp="1"/>
          </p:cNvSpPr>
          <p:nvPr>
            <p:ph type="dt" idx="10"/>
          </p:nvPr>
        </p:nvSpPr>
        <p:spPr>
          <a:xfrm>
            <a:off x="327025" y="5205413"/>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bg1"/>
                </a:solidFill>
                <a:latin typeface="Proxima Nova Regular" charset="0"/>
                <a:cs typeface="+mn-cs"/>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Light Bulb">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9617075" y="5737225"/>
            <a:ext cx="2322513" cy="869950"/>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675438" y="0"/>
            <a:ext cx="3629025" cy="5157788"/>
          </a:xfrm>
          <a:prstGeom prst="rect">
            <a:avLst/>
          </a:prstGeom>
          <a:noFill/>
          <a:ln w="9525">
            <a:noFill/>
            <a:miter lim="800000"/>
            <a:headEnd/>
            <a:tailEnd/>
          </a:ln>
        </p:spPr>
      </p:pic>
      <p:sp>
        <p:nvSpPr>
          <p:cNvPr id="8" name="TextBox 7"/>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latin typeface="Arial" charset="0"/>
                <a:cs typeface="+mn-cs"/>
              </a:rPr>
              <a:t>The Financial and </a:t>
            </a:r>
            <a:br>
              <a:rPr lang="en-US" sz="900" dirty="0">
                <a:latin typeface="Arial" charset="0"/>
                <a:cs typeface="+mn-cs"/>
              </a:rPr>
            </a:br>
            <a:r>
              <a:rPr lang="en-US" sz="900" dirty="0">
                <a:latin typeface="Arial" charset="0"/>
                <a:cs typeface="+mn-cs"/>
              </a:rPr>
              <a:t>Risk business of</a:t>
            </a:r>
            <a:br>
              <a:rPr lang="en-US" sz="900" dirty="0">
                <a:latin typeface="Arial" charset="0"/>
                <a:cs typeface="+mn-cs"/>
              </a:rPr>
            </a:br>
            <a:r>
              <a:rPr lang="en-US" sz="900" dirty="0">
                <a:latin typeface="Arial" charset="0"/>
                <a:cs typeface="+mn-cs"/>
              </a:rPr>
              <a:t>Thomson Reuters</a:t>
            </a:r>
            <a:br>
              <a:rPr lang="en-US" sz="900" dirty="0">
                <a:latin typeface="Arial" charset="0"/>
                <a:cs typeface="+mn-cs"/>
              </a:rPr>
            </a:br>
            <a:r>
              <a:rPr lang="en-US" sz="900" dirty="0">
                <a:latin typeface="Arial" charset="0"/>
                <a:cs typeface="+mn-cs"/>
              </a:rPr>
              <a:t>is now Refinitiv.</a:t>
            </a:r>
          </a:p>
        </p:txBody>
      </p:sp>
      <p:sp>
        <p:nvSpPr>
          <p:cNvPr id="6" name="Title 1"/>
          <p:cNvSpPr>
            <a:spLocks noGrp="1"/>
          </p:cNvSpPr>
          <p:nvPr>
            <p:ph type="ctrTitle"/>
          </p:nvPr>
        </p:nvSpPr>
        <p:spPr>
          <a:xfrm>
            <a:off x="307524" y="177801"/>
            <a:ext cx="6260494" cy="2607330"/>
          </a:xfrm>
        </p:spPr>
        <p:txBody>
          <a:bodyPr anchor="b">
            <a:noAutofit/>
          </a:bodyPr>
          <a:lstStyle>
            <a:lvl1pPr algn="l">
              <a:lnSpc>
                <a:spcPct val="80000"/>
              </a:lnSpc>
              <a:defRPr sz="6000">
                <a:solidFill>
                  <a:schemeClr val="tx2"/>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2797832"/>
            <a:ext cx="6257883" cy="731520"/>
          </a:xfrm>
        </p:spPr>
        <p:txBody>
          <a:bodyPr>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2"/>
          <p:cNvSpPr>
            <a:spLocks noGrp="1"/>
          </p:cNvSpPr>
          <p:nvPr>
            <p:ph type="dt" idx="10"/>
          </p:nvPr>
        </p:nvSpPr>
        <p:spPr>
          <a:xfrm>
            <a:off x="327025" y="4019550"/>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tx1"/>
                </a:solidFill>
                <a:latin typeface="Proxima Nova Regular" charset="0"/>
                <a:cs typeface="+mn-cs"/>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Blue Background Light Bulb">
    <p:bg>
      <p:bgPr>
        <a:solidFill>
          <a:schemeClr val="tx2"/>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6675438" y="0"/>
            <a:ext cx="3629025" cy="5157788"/>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9617075" y="5737225"/>
            <a:ext cx="2322513" cy="869950"/>
          </a:xfrm>
          <a:prstGeom prst="rect">
            <a:avLst/>
          </a:prstGeom>
          <a:noFill/>
          <a:ln w="9525">
            <a:noFill/>
            <a:miter lim="800000"/>
            <a:headEnd/>
            <a:tailEnd/>
          </a:ln>
        </p:spPr>
      </p:pic>
      <p:sp>
        <p:nvSpPr>
          <p:cNvPr id="8" name="TextBox 7"/>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solidFill>
                  <a:schemeClr val="bg1"/>
                </a:solidFill>
                <a:latin typeface="Arial" charset="0"/>
                <a:cs typeface="+mn-cs"/>
              </a:rPr>
              <a:t>The Financial and </a:t>
            </a:r>
            <a:br>
              <a:rPr lang="en-US" sz="900" dirty="0">
                <a:solidFill>
                  <a:schemeClr val="bg1"/>
                </a:solidFill>
                <a:latin typeface="Arial" charset="0"/>
                <a:cs typeface="+mn-cs"/>
              </a:rPr>
            </a:br>
            <a:r>
              <a:rPr lang="en-US" sz="900" dirty="0">
                <a:solidFill>
                  <a:schemeClr val="bg1"/>
                </a:solidFill>
                <a:latin typeface="Arial" charset="0"/>
                <a:cs typeface="+mn-cs"/>
              </a:rPr>
              <a:t>Risk business of</a:t>
            </a:r>
            <a:br>
              <a:rPr lang="en-US" sz="900" dirty="0">
                <a:solidFill>
                  <a:schemeClr val="bg1"/>
                </a:solidFill>
                <a:latin typeface="Arial" charset="0"/>
                <a:cs typeface="+mn-cs"/>
              </a:rPr>
            </a:br>
            <a:r>
              <a:rPr lang="en-US" sz="900" dirty="0">
                <a:solidFill>
                  <a:schemeClr val="bg1"/>
                </a:solidFill>
                <a:latin typeface="Arial" charset="0"/>
                <a:cs typeface="+mn-cs"/>
              </a:rPr>
              <a:t>Thomson Reuters</a:t>
            </a:r>
            <a:br>
              <a:rPr lang="en-US" sz="900" dirty="0">
                <a:solidFill>
                  <a:schemeClr val="bg1"/>
                </a:solidFill>
                <a:latin typeface="Arial" charset="0"/>
                <a:cs typeface="+mn-cs"/>
              </a:rPr>
            </a:br>
            <a:r>
              <a:rPr lang="en-US" sz="900" dirty="0">
                <a:solidFill>
                  <a:schemeClr val="bg1"/>
                </a:solidFill>
                <a:latin typeface="Arial" charset="0"/>
                <a:cs typeface="+mn-cs"/>
              </a:rPr>
              <a:t>is now Refinitiv.</a:t>
            </a:r>
          </a:p>
        </p:txBody>
      </p:sp>
      <p:sp>
        <p:nvSpPr>
          <p:cNvPr id="6" name="Title 1"/>
          <p:cNvSpPr>
            <a:spLocks noGrp="1"/>
          </p:cNvSpPr>
          <p:nvPr>
            <p:ph type="ctrTitle"/>
          </p:nvPr>
        </p:nvSpPr>
        <p:spPr>
          <a:xfrm>
            <a:off x="307524" y="177801"/>
            <a:ext cx="6260494" cy="2607330"/>
          </a:xfrm>
        </p:spPr>
        <p:txBody>
          <a:bodyPr anchor="b">
            <a:noAutofit/>
          </a:bodyPr>
          <a:lstStyle>
            <a:lvl1pPr algn="l">
              <a:lnSpc>
                <a:spcPct val="80000"/>
              </a:lnSpc>
              <a:defRPr sz="60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2797832"/>
            <a:ext cx="6257883" cy="731520"/>
          </a:xfrm>
        </p:spPr>
        <p:txBody>
          <a:bodyPr>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2"/>
          <p:cNvSpPr>
            <a:spLocks noGrp="1"/>
          </p:cNvSpPr>
          <p:nvPr>
            <p:ph type="dt" idx="10"/>
          </p:nvPr>
        </p:nvSpPr>
        <p:spPr>
          <a:xfrm>
            <a:off x="327025" y="4019550"/>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bg1"/>
                </a:solidFill>
                <a:latin typeface="Proxima Nova Regular" charset="0"/>
                <a:cs typeface="+mn-cs"/>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Data Symbol">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9617075" y="5737225"/>
            <a:ext cx="2322513" cy="869950"/>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6096000" y="960438"/>
            <a:ext cx="5197475" cy="4011612"/>
          </a:xfrm>
          <a:prstGeom prst="rect">
            <a:avLst/>
          </a:prstGeom>
          <a:noFill/>
          <a:ln w="9525">
            <a:noFill/>
            <a:miter lim="800000"/>
            <a:headEnd/>
            <a:tailEnd/>
          </a:ln>
        </p:spPr>
      </p:pic>
      <p:sp>
        <p:nvSpPr>
          <p:cNvPr id="8" name="TextBox 7"/>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latin typeface="Arial" charset="0"/>
                <a:cs typeface="+mn-cs"/>
              </a:rPr>
              <a:t>The Financial and </a:t>
            </a:r>
            <a:br>
              <a:rPr lang="en-US" sz="900" dirty="0">
                <a:latin typeface="Arial" charset="0"/>
                <a:cs typeface="+mn-cs"/>
              </a:rPr>
            </a:br>
            <a:r>
              <a:rPr lang="en-US" sz="900" dirty="0">
                <a:latin typeface="Arial" charset="0"/>
                <a:cs typeface="+mn-cs"/>
              </a:rPr>
              <a:t>Risk business of</a:t>
            </a:r>
            <a:br>
              <a:rPr lang="en-US" sz="900" dirty="0">
                <a:latin typeface="Arial" charset="0"/>
                <a:cs typeface="+mn-cs"/>
              </a:rPr>
            </a:br>
            <a:r>
              <a:rPr lang="en-US" sz="900" dirty="0">
                <a:latin typeface="Arial" charset="0"/>
                <a:cs typeface="+mn-cs"/>
              </a:rPr>
              <a:t>Thomson Reuters</a:t>
            </a:r>
            <a:br>
              <a:rPr lang="en-US" sz="900" dirty="0">
                <a:latin typeface="Arial" charset="0"/>
                <a:cs typeface="+mn-cs"/>
              </a:rPr>
            </a:br>
            <a:r>
              <a:rPr lang="en-US" sz="900" dirty="0">
                <a:latin typeface="Arial" charset="0"/>
                <a:cs typeface="+mn-cs"/>
              </a:rPr>
              <a:t>is now Refinitiv.</a:t>
            </a:r>
          </a:p>
        </p:txBody>
      </p:sp>
      <p:sp>
        <p:nvSpPr>
          <p:cNvPr id="6" name="Title 1"/>
          <p:cNvSpPr>
            <a:spLocks noGrp="1"/>
          </p:cNvSpPr>
          <p:nvPr>
            <p:ph type="ctrTitle"/>
          </p:nvPr>
        </p:nvSpPr>
        <p:spPr>
          <a:xfrm>
            <a:off x="307524" y="2175932"/>
            <a:ext cx="5667826" cy="1961279"/>
          </a:xfrm>
        </p:spPr>
        <p:txBody>
          <a:bodyPr anchor="b">
            <a:noAutofit/>
          </a:bodyPr>
          <a:lstStyle>
            <a:lvl1pPr algn="l">
              <a:lnSpc>
                <a:spcPct val="80000"/>
              </a:lnSpc>
              <a:defRPr sz="6000">
                <a:solidFill>
                  <a:schemeClr val="tx2"/>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4162613"/>
            <a:ext cx="5665216" cy="731520"/>
          </a:xfrm>
        </p:spPr>
        <p:txBody>
          <a:bodyPr>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2"/>
          <p:cNvSpPr>
            <a:spLocks noGrp="1"/>
          </p:cNvSpPr>
          <p:nvPr>
            <p:ph type="dt" idx="10"/>
          </p:nvPr>
        </p:nvSpPr>
        <p:spPr>
          <a:xfrm>
            <a:off x="327025" y="4895850"/>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tx1"/>
                </a:solidFill>
                <a:latin typeface="Proxima Nova Regular" charset="0"/>
                <a:cs typeface="+mn-cs"/>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Blue Background Data Symbol">
    <p:bg>
      <p:bgPr>
        <a:solidFill>
          <a:schemeClr val="tx2"/>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6096000" y="960438"/>
            <a:ext cx="5191125" cy="4005262"/>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9617075" y="5737225"/>
            <a:ext cx="2322513" cy="869950"/>
          </a:xfrm>
          <a:prstGeom prst="rect">
            <a:avLst/>
          </a:prstGeom>
          <a:noFill/>
          <a:ln w="9525">
            <a:noFill/>
            <a:miter lim="800000"/>
            <a:headEnd/>
            <a:tailEnd/>
          </a:ln>
        </p:spPr>
      </p:pic>
      <p:sp>
        <p:nvSpPr>
          <p:cNvPr id="8" name="TextBox 7"/>
          <p:cNvSpPr txBox="1"/>
          <p:nvPr userDrawn="1"/>
        </p:nvSpPr>
        <p:spPr>
          <a:xfrm>
            <a:off x="225425" y="5737225"/>
            <a:ext cx="2363788" cy="647700"/>
          </a:xfrm>
          <a:prstGeom prst="rect">
            <a:avLst/>
          </a:prstGeom>
          <a:noFill/>
        </p:spPr>
        <p:txBody>
          <a:bodyPr>
            <a:spAutoFit/>
          </a:bodyPr>
          <a:lstStyle/>
          <a:p>
            <a:pPr fontAlgn="auto">
              <a:spcBef>
                <a:spcPts val="0"/>
              </a:spcBef>
              <a:spcAft>
                <a:spcPts val="0"/>
              </a:spcAft>
              <a:defRPr/>
            </a:pPr>
            <a:r>
              <a:rPr lang="en-US" sz="900" dirty="0">
                <a:solidFill>
                  <a:schemeClr val="bg1"/>
                </a:solidFill>
                <a:latin typeface="Arial" charset="0"/>
                <a:cs typeface="+mn-cs"/>
              </a:rPr>
              <a:t>The Financial and </a:t>
            </a:r>
            <a:br>
              <a:rPr lang="en-US" sz="900" dirty="0">
                <a:solidFill>
                  <a:schemeClr val="bg1"/>
                </a:solidFill>
                <a:latin typeface="Arial" charset="0"/>
                <a:cs typeface="+mn-cs"/>
              </a:rPr>
            </a:br>
            <a:r>
              <a:rPr lang="en-US" sz="900" dirty="0">
                <a:solidFill>
                  <a:schemeClr val="bg1"/>
                </a:solidFill>
                <a:latin typeface="Arial" charset="0"/>
                <a:cs typeface="+mn-cs"/>
              </a:rPr>
              <a:t>Risk business of</a:t>
            </a:r>
            <a:br>
              <a:rPr lang="en-US" sz="900" dirty="0">
                <a:solidFill>
                  <a:schemeClr val="bg1"/>
                </a:solidFill>
                <a:latin typeface="Arial" charset="0"/>
                <a:cs typeface="+mn-cs"/>
              </a:rPr>
            </a:br>
            <a:r>
              <a:rPr lang="en-US" sz="900" dirty="0">
                <a:solidFill>
                  <a:schemeClr val="bg1"/>
                </a:solidFill>
                <a:latin typeface="Arial" charset="0"/>
                <a:cs typeface="+mn-cs"/>
              </a:rPr>
              <a:t>Thomson Reuters</a:t>
            </a:r>
            <a:br>
              <a:rPr lang="en-US" sz="900" dirty="0">
                <a:solidFill>
                  <a:schemeClr val="bg1"/>
                </a:solidFill>
                <a:latin typeface="Arial" charset="0"/>
                <a:cs typeface="+mn-cs"/>
              </a:rPr>
            </a:br>
            <a:r>
              <a:rPr lang="en-US" sz="900" dirty="0">
                <a:solidFill>
                  <a:schemeClr val="bg1"/>
                </a:solidFill>
                <a:latin typeface="Arial" charset="0"/>
                <a:cs typeface="+mn-cs"/>
              </a:rPr>
              <a:t>is now Refinitiv.</a:t>
            </a:r>
          </a:p>
        </p:txBody>
      </p:sp>
      <p:sp>
        <p:nvSpPr>
          <p:cNvPr id="6" name="Title 1"/>
          <p:cNvSpPr>
            <a:spLocks noGrp="1"/>
          </p:cNvSpPr>
          <p:nvPr>
            <p:ph type="ctrTitle"/>
          </p:nvPr>
        </p:nvSpPr>
        <p:spPr>
          <a:xfrm>
            <a:off x="307524" y="2175932"/>
            <a:ext cx="5667826" cy="1961279"/>
          </a:xfrm>
        </p:spPr>
        <p:txBody>
          <a:bodyPr anchor="b">
            <a:noAutofit/>
          </a:bodyPr>
          <a:lstStyle>
            <a:lvl1pPr algn="l">
              <a:lnSpc>
                <a:spcPct val="80000"/>
              </a:lnSpc>
              <a:defRPr sz="60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329184" y="4149913"/>
            <a:ext cx="5665216" cy="731520"/>
          </a:xfrm>
        </p:spPr>
        <p:txBody>
          <a:bodyPr>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2"/>
          <p:cNvSpPr>
            <a:spLocks noGrp="1"/>
          </p:cNvSpPr>
          <p:nvPr>
            <p:ph type="dt" idx="10"/>
          </p:nvPr>
        </p:nvSpPr>
        <p:spPr>
          <a:xfrm>
            <a:off x="327025" y="4895850"/>
            <a:ext cx="3508375" cy="400050"/>
          </a:xfrm>
          <a:prstGeom prst="rect">
            <a:avLst/>
          </a:prstGeom>
        </p:spPr>
        <p:txBody>
          <a:bodyPr vert="horz" lIns="0" tIns="0" rIns="0" bIns="0" rtlCol="0">
            <a:noAutofit/>
          </a:bodyPr>
          <a:lstStyle>
            <a:lvl1pPr algn="l" fontAlgn="auto">
              <a:spcBef>
                <a:spcPts val="0"/>
              </a:spcBef>
              <a:spcAft>
                <a:spcPts val="0"/>
              </a:spcAft>
              <a:defRPr sz="1200" b="1" i="0" smtClean="0">
                <a:solidFill>
                  <a:schemeClr val="bg1"/>
                </a:solidFill>
                <a:latin typeface="Proxima Nova Regular" charset="0"/>
                <a:cs typeface="+mn-cs"/>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5.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4.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2100" y="311150"/>
            <a:ext cx="115951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96863" y="1350963"/>
            <a:ext cx="11598275"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315913" y="6454775"/>
            <a:ext cx="547687" cy="244475"/>
          </a:xfrm>
          <a:prstGeom prst="rect">
            <a:avLst/>
          </a:prstGeom>
          <a:noFill/>
        </p:spPr>
        <p:txBody>
          <a:bodyPr wrap="none" lIns="0" tIns="0" rIns="0" bIns="0" anchor="b"/>
          <a:lstStyle/>
          <a:p>
            <a:pPr fontAlgn="auto">
              <a:spcBef>
                <a:spcPts val="0"/>
              </a:spcBef>
              <a:spcAft>
                <a:spcPts val="0"/>
              </a:spcAft>
              <a:defRPr/>
            </a:pPr>
            <a:fld id="{2B90B931-9BA2-44E7-A6BE-C3C200129A87}" type="slidenum">
              <a:rPr lang="en-US" sz="1000">
                <a:latin typeface="Arial" charset="0"/>
                <a:ea typeface="Arial" charset="0"/>
                <a:cs typeface="Arial" charset="0"/>
              </a:rPr>
              <a:pPr fontAlgn="auto">
                <a:spcBef>
                  <a:spcPts val="0"/>
                </a:spcBef>
                <a:spcAft>
                  <a:spcPts val="0"/>
                </a:spcAft>
                <a:defRPr/>
              </a:pPr>
              <a:t>‹#›</a:t>
            </a:fld>
            <a:endParaRPr lang="en-US" sz="1000" dirty="0">
              <a:latin typeface="Arial" charset="0"/>
              <a:ea typeface="Arial" charset="0"/>
              <a:cs typeface="Arial" charset="0"/>
            </a:endParaRPr>
          </a:p>
        </p:txBody>
      </p:sp>
      <p:pic>
        <p:nvPicPr>
          <p:cNvPr id="1029" name="Picture 9"/>
          <p:cNvPicPr>
            <a:picLocks noChangeAspect="1"/>
          </p:cNvPicPr>
          <p:nvPr/>
        </p:nvPicPr>
        <p:blipFill>
          <a:blip r:embed="rId32"/>
          <a:srcRect/>
          <a:stretch>
            <a:fillRect/>
          </a:stretch>
        </p:blipFill>
        <p:spPr bwMode="auto">
          <a:xfrm>
            <a:off x="10796588" y="6280150"/>
            <a:ext cx="1146175" cy="428625"/>
          </a:xfrm>
          <a:prstGeom prst="rect">
            <a:avLst/>
          </a:prstGeom>
          <a:noFill/>
          <a:ln w="9525">
            <a:noFill/>
            <a:miter lim="800000"/>
            <a:headEnd/>
            <a:tailEnd/>
          </a:ln>
        </p:spPr>
      </p:pic>
      <p:sp>
        <p:nvSpPr>
          <p:cNvPr id="4" name="Footer Placeholder 3"/>
          <p:cNvSpPr>
            <a:spLocks noGrp="1"/>
          </p:cNvSpPr>
          <p:nvPr>
            <p:ph type="ftr" sz="quarter" idx="3"/>
          </p:nvPr>
        </p:nvSpPr>
        <p:spPr>
          <a:xfrm>
            <a:off x="736600" y="6438900"/>
            <a:ext cx="7624763" cy="244475"/>
          </a:xfrm>
          <a:prstGeom prst="rect">
            <a:avLst/>
          </a:prstGeom>
        </p:spPr>
        <p:txBody>
          <a:bodyPr vert="horz" lIns="0" tIns="0" rIns="0" bIns="0" rtlCol="0" anchor="b" anchorCtr="0">
            <a:noAutofit/>
          </a:bodyPr>
          <a:lstStyle>
            <a:lvl1pPr algn="l" fontAlgn="auto">
              <a:spcBef>
                <a:spcPts val="0"/>
              </a:spcBef>
              <a:spcAft>
                <a:spcPts val="0"/>
              </a:spcAft>
              <a:defRPr sz="800" b="0" i="0" dirty="0" smtClean="0">
                <a:solidFill>
                  <a:schemeClr val="tx1"/>
                </a:solidFill>
                <a:latin typeface="Arial" charset="0"/>
                <a:cs typeface="+mn-cs"/>
              </a:defRPr>
            </a:lvl1pPr>
          </a:lstStyle>
          <a:p>
            <a:pPr>
              <a:defRPr/>
            </a:pPr>
            <a:r>
              <a:rPr lang="en-US"/>
              <a:t>An LSEG business</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25" r:id="rId27"/>
    <p:sldLayoutId id="2147483752" r:id="rId28"/>
    <p:sldLayoutId id="2147483753" r:id="rId29"/>
    <p:sldLayoutId id="2147483754" r:id="rId30"/>
  </p:sldLayoutIdLst>
  <p:hf sldNum="0" hdr="0" dt="0"/>
  <p:txStyles>
    <p:titleStyle>
      <a:lvl1pPr algn="l" rtl="0" fontAlgn="base">
        <a:lnSpc>
          <a:spcPct val="90000"/>
        </a:lnSpc>
        <a:spcBef>
          <a:spcPct val="0"/>
        </a:spcBef>
        <a:spcAft>
          <a:spcPct val="0"/>
        </a:spcAft>
        <a:defRPr sz="2400" kern="1200">
          <a:solidFill>
            <a:schemeClr val="tx1"/>
          </a:solidFill>
          <a:latin typeface="Arial Regular" charset="0"/>
          <a:ea typeface="Arial Regular" charset="0"/>
          <a:cs typeface="Arial Regular" charset="0"/>
        </a:defRPr>
      </a:lvl1pPr>
      <a:lvl2pPr algn="l" rtl="0" fontAlgn="base">
        <a:lnSpc>
          <a:spcPct val="90000"/>
        </a:lnSpc>
        <a:spcBef>
          <a:spcPct val="0"/>
        </a:spcBef>
        <a:spcAft>
          <a:spcPct val="0"/>
        </a:spcAft>
        <a:defRPr sz="2400">
          <a:solidFill>
            <a:schemeClr val="tx1"/>
          </a:solidFill>
          <a:latin typeface="Arial Regular"/>
          <a:ea typeface="Arial Regular"/>
          <a:cs typeface="Arial Regular"/>
        </a:defRPr>
      </a:lvl2pPr>
      <a:lvl3pPr algn="l" rtl="0" fontAlgn="base">
        <a:lnSpc>
          <a:spcPct val="90000"/>
        </a:lnSpc>
        <a:spcBef>
          <a:spcPct val="0"/>
        </a:spcBef>
        <a:spcAft>
          <a:spcPct val="0"/>
        </a:spcAft>
        <a:defRPr sz="2400">
          <a:solidFill>
            <a:schemeClr val="tx1"/>
          </a:solidFill>
          <a:latin typeface="Arial Regular"/>
          <a:ea typeface="Arial Regular"/>
          <a:cs typeface="Arial Regular"/>
        </a:defRPr>
      </a:lvl3pPr>
      <a:lvl4pPr algn="l" rtl="0" fontAlgn="base">
        <a:lnSpc>
          <a:spcPct val="90000"/>
        </a:lnSpc>
        <a:spcBef>
          <a:spcPct val="0"/>
        </a:spcBef>
        <a:spcAft>
          <a:spcPct val="0"/>
        </a:spcAft>
        <a:defRPr sz="2400">
          <a:solidFill>
            <a:schemeClr val="tx1"/>
          </a:solidFill>
          <a:latin typeface="Arial Regular"/>
          <a:ea typeface="Arial Regular"/>
          <a:cs typeface="Arial Regular"/>
        </a:defRPr>
      </a:lvl4pPr>
      <a:lvl5pPr algn="l" rtl="0" fontAlgn="base">
        <a:lnSpc>
          <a:spcPct val="90000"/>
        </a:lnSpc>
        <a:spcBef>
          <a:spcPct val="0"/>
        </a:spcBef>
        <a:spcAft>
          <a:spcPct val="0"/>
        </a:spcAft>
        <a:defRPr sz="2400">
          <a:solidFill>
            <a:schemeClr val="tx1"/>
          </a:solidFill>
          <a:latin typeface="Arial Regular"/>
          <a:ea typeface="Arial Regular"/>
          <a:cs typeface="Arial Regular"/>
        </a:defRPr>
      </a:lvl5pPr>
      <a:lvl6pPr marL="457200" algn="l" rtl="0" fontAlgn="base">
        <a:lnSpc>
          <a:spcPct val="90000"/>
        </a:lnSpc>
        <a:spcBef>
          <a:spcPct val="0"/>
        </a:spcBef>
        <a:spcAft>
          <a:spcPct val="0"/>
        </a:spcAft>
        <a:defRPr sz="2400">
          <a:solidFill>
            <a:schemeClr val="tx1"/>
          </a:solidFill>
          <a:latin typeface="Arial Regular"/>
          <a:ea typeface="Arial Regular"/>
          <a:cs typeface="Arial Regular"/>
        </a:defRPr>
      </a:lvl6pPr>
      <a:lvl7pPr marL="914400" algn="l" rtl="0" fontAlgn="base">
        <a:lnSpc>
          <a:spcPct val="90000"/>
        </a:lnSpc>
        <a:spcBef>
          <a:spcPct val="0"/>
        </a:spcBef>
        <a:spcAft>
          <a:spcPct val="0"/>
        </a:spcAft>
        <a:defRPr sz="2400">
          <a:solidFill>
            <a:schemeClr val="tx1"/>
          </a:solidFill>
          <a:latin typeface="Arial Regular"/>
          <a:ea typeface="Arial Regular"/>
          <a:cs typeface="Arial Regular"/>
        </a:defRPr>
      </a:lvl7pPr>
      <a:lvl8pPr marL="1371600" algn="l" rtl="0" fontAlgn="base">
        <a:lnSpc>
          <a:spcPct val="90000"/>
        </a:lnSpc>
        <a:spcBef>
          <a:spcPct val="0"/>
        </a:spcBef>
        <a:spcAft>
          <a:spcPct val="0"/>
        </a:spcAft>
        <a:defRPr sz="2400">
          <a:solidFill>
            <a:schemeClr val="tx1"/>
          </a:solidFill>
          <a:latin typeface="Arial Regular"/>
          <a:ea typeface="Arial Regular"/>
          <a:cs typeface="Arial Regular"/>
        </a:defRPr>
      </a:lvl8pPr>
      <a:lvl9pPr marL="1828800" algn="l" rtl="0" fontAlgn="base">
        <a:lnSpc>
          <a:spcPct val="90000"/>
        </a:lnSpc>
        <a:spcBef>
          <a:spcPct val="0"/>
        </a:spcBef>
        <a:spcAft>
          <a:spcPct val="0"/>
        </a:spcAft>
        <a:defRPr sz="2400">
          <a:solidFill>
            <a:schemeClr val="tx1"/>
          </a:solidFill>
          <a:latin typeface="Arial Regular"/>
          <a:ea typeface="Arial Regular"/>
          <a:cs typeface="Arial Regular"/>
        </a:defRPr>
      </a:lvl9pPr>
    </p:titleStyle>
    <p:bodyStyle>
      <a:lvl1pPr algn="l" rtl="0" fontAlgn="base">
        <a:spcBef>
          <a:spcPct val="0"/>
        </a:spcBef>
        <a:spcAft>
          <a:spcPts val="600"/>
        </a:spcAft>
        <a:buFont typeface="Arial" pitchFamily="34" charset="0"/>
        <a:defRPr sz="1600" kern="1200">
          <a:solidFill>
            <a:schemeClr val="tx1"/>
          </a:solidFill>
          <a:latin typeface="Arial" charset="0"/>
          <a:ea typeface="+mn-ea"/>
          <a:cs typeface="+mn-cs"/>
        </a:defRPr>
      </a:lvl1pPr>
      <a:lvl2pPr marL="171450" indent="-171450" algn="l" rtl="0" fontAlgn="base">
        <a:spcBef>
          <a:spcPct val="0"/>
        </a:spcBef>
        <a:spcAft>
          <a:spcPts val="600"/>
        </a:spcAft>
        <a:buFont typeface="System Font Regular"/>
        <a:buChar char="–"/>
        <a:defRPr sz="1600" kern="1200">
          <a:solidFill>
            <a:schemeClr val="tx1"/>
          </a:solidFill>
          <a:latin typeface="Arial" charset="0"/>
          <a:ea typeface="+mn-ea"/>
          <a:cs typeface="+mn-cs"/>
        </a:defRPr>
      </a:lvl2pPr>
      <a:lvl3pPr marL="342900" indent="-171450" algn="l" rtl="0" fontAlgn="base">
        <a:spcBef>
          <a:spcPct val="0"/>
        </a:spcBef>
        <a:spcAft>
          <a:spcPts val="600"/>
        </a:spcAft>
        <a:buFont typeface="System Font Regular"/>
        <a:buChar char="–"/>
        <a:defRPr sz="1600" kern="1200">
          <a:solidFill>
            <a:schemeClr val="tx1"/>
          </a:solidFill>
          <a:latin typeface="Arial" charset="0"/>
          <a:ea typeface="+mn-ea"/>
          <a:cs typeface="+mn-cs"/>
        </a:defRPr>
      </a:lvl3pPr>
      <a:lvl4pPr marL="514350" indent="-171450" algn="l" rtl="0" fontAlgn="base">
        <a:spcBef>
          <a:spcPct val="0"/>
        </a:spcBef>
        <a:spcAft>
          <a:spcPts val="600"/>
        </a:spcAft>
        <a:buFont typeface="System Font Regular"/>
        <a:buChar char="–"/>
        <a:defRPr sz="1600" kern="1200">
          <a:solidFill>
            <a:schemeClr val="tx1"/>
          </a:solidFill>
          <a:latin typeface="Arial" charset="0"/>
          <a:ea typeface="+mn-ea"/>
          <a:cs typeface="+mn-cs"/>
        </a:defRPr>
      </a:lvl4pPr>
      <a:lvl5pPr marL="685800" indent="-171450" algn="l" rtl="0" fontAlgn="base">
        <a:spcBef>
          <a:spcPct val="0"/>
        </a:spcBef>
        <a:spcAft>
          <a:spcPts val="600"/>
        </a:spcAft>
        <a:buFont typeface="System Font Regular"/>
        <a:buChar char="–"/>
        <a:defRPr sz="160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38401"/>
            <a:ext cx="10477500" cy="430567"/>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334963" y="1881190"/>
            <a:ext cx="10477500" cy="3995737"/>
          </a:xfrm>
          <a:prstGeom prst="rect">
            <a:avLst/>
          </a:prstGeom>
        </p:spPr>
        <p:txBody>
          <a:bodyPr vert="horz" lIns="0" tIns="0" rIns="0" bIns="0" rtlCol="0">
            <a:noAutofit/>
          </a:bodyPr>
          <a:lstStyle/>
          <a:p>
            <a:pPr lvl="0"/>
            <a:r>
              <a:rPr lang="en-US"/>
              <a:t>Heading level style</a:t>
            </a:r>
          </a:p>
          <a:p>
            <a:pPr lvl="1"/>
            <a:r>
              <a:rPr lang="en-US"/>
              <a:t>Body copy style </a:t>
            </a:r>
          </a:p>
          <a:p>
            <a:pPr lvl="2"/>
            <a:r>
              <a:rPr lang="en-US"/>
              <a:t>Bullet level 1</a:t>
            </a:r>
          </a:p>
          <a:p>
            <a:pPr lvl="3"/>
            <a:r>
              <a:rPr lang="en-US"/>
              <a:t>Bullet level 2</a:t>
            </a:r>
          </a:p>
          <a:p>
            <a:pPr lvl="4"/>
            <a:r>
              <a:rPr lang="en-US"/>
              <a:t>Bullet level 3</a:t>
            </a:r>
          </a:p>
        </p:txBody>
      </p:sp>
      <p:sp>
        <p:nvSpPr>
          <p:cNvPr id="8" name="TextBox 7">
            <a:extLst>
              <a:ext uri="{FF2B5EF4-FFF2-40B4-BE49-F238E27FC236}">
                <a16:creationId xmlns:a16="http://schemas.microsoft.com/office/drawing/2014/main" id="{002A5AF3-F9F6-8743-AA58-1F987E301413}"/>
              </a:ext>
            </a:extLst>
          </p:cNvPr>
          <p:cNvSpPr txBox="1"/>
          <p:nvPr/>
        </p:nvSpPr>
        <p:spPr>
          <a:xfrm>
            <a:off x="334964"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Arial" charset="0"/>
                <a:ea typeface="Arial" charset="0"/>
                <a:cs typeface="Arial" charset="0"/>
              </a:rPr>
              <a:pPr algn="l"/>
              <a:t>‹#›</a:t>
            </a:fld>
            <a:endParaRPr lang="en-US" sz="800" b="0" i="0">
              <a:latin typeface="Arial" charset="0"/>
              <a:ea typeface="Arial" charset="0"/>
              <a:cs typeface="Arial" charset="0"/>
            </a:endParaRPr>
          </a:p>
        </p:txBody>
      </p:sp>
      <p:sp>
        <p:nvSpPr>
          <p:cNvPr id="7" name="TextBox 6">
            <a:extLst>
              <a:ext uri="{FF2B5EF4-FFF2-40B4-BE49-F238E27FC236}">
                <a16:creationId xmlns:a16="http://schemas.microsoft.com/office/drawing/2014/main" id="{ADF26C30-9492-5C44-90E2-A613487CA825}"/>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0">
                <a:latin typeface="+mn-lt"/>
              </a:rPr>
              <a:t>An LSEG Business</a:t>
            </a:r>
          </a:p>
        </p:txBody>
      </p:sp>
      <p:pic>
        <p:nvPicPr>
          <p:cNvPr id="9" name="Graphic 8">
            <a:extLst>
              <a:ext uri="{FF2B5EF4-FFF2-40B4-BE49-F238E27FC236}">
                <a16:creationId xmlns:a16="http://schemas.microsoft.com/office/drawing/2014/main" id="{0AB5D09F-64D8-7448-B510-CFA8027D6460}"/>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691076" y="6127755"/>
            <a:ext cx="1306449" cy="586359"/>
          </a:xfrm>
          <a:prstGeom prst="rect">
            <a:avLst/>
          </a:prstGeom>
        </p:spPr>
      </p:pic>
      <p:sp>
        <p:nvSpPr>
          <p:cNvPr id="5" name="Footer Placeholder 4">
            <a:extLst>
              <a:ext uri="{FF2B5EF4-FFF2-40B4-BE49-F238E27FC236}">
                <a16:creationId xmlns:a16="http://schemas.microsoft.com/office/drawing/2014/main" id="{DDDEDFAD-9B2F-0C4A-93BD-73F2AD9DF679}"/>
              </a:ext>
            </a:extLst>
          </p:cNvPr>
          <p:cNvSpPr>
            <a:spLocks noGrp="1"/>
          </p:cNvSpPr>
          <p:nvPr>
            <p:ph type="ftr" sz="quarter" idx="3"/>
          </p:nvPr>
        </p:nvSpPr>
        <p:spPr>
          <a:xfrm>
            <a:off x="2286000" y="6356351"/>
            <a:ext cx="5867400" cy="264560"/>
          </a:xfrm>
          <a:prstGeom prst="rect">
            <a:avLst/>
          </a:prstGeom>
        </p:spPr>
        <p:txBody>
          <a:bodyPr vert="horz" lIns="0" tIns="0" rIns="0" bIns="0" rtlCol="0" anchor="b" anchorCtr="0"/>
          <a:lstStyle>
            <a:lvl1pPr algn="l">
              <a:defRPr sz="800">
                <a:solidFill>
                  <a:schemeClr val="tx1"/>
                </a:solidFill>
              </a:defRPr>
            </a:lvl1pPr>
          </a:lstStyle>
          <a:p>
            <a:endParaRPr lang="en-US"/>
          </a:p>
        </p:txBody>
      </p:sp>
    </p:spTree>
    <p:extLst>
      <p:ext uri="{BB962C8B-B14F-4D97-AF65-F5344CB8AC3E}">
        <p14:creationId xmlns:p14="http://schemas.microsoft.com/office/powerpoint/2010/main" val="215157811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dt="0"/>
  <p:txStyles>
    <p:titleStyle>
      <a:lvl1pPr algn="l" defTabSz="914309" rtl="0" eaLnBrk="1" latinLnBrk="0" hangingPunct="1">
        <a:lnSpc>
          <a:spcPct val="90000"/>
        </a:lnSpc>
        <a:spcBef>
          <a:spcPct val="0"/>
        </a:spcBef>
        <a:buNone/>
        <a:defRPr sz="2800" b="1" i="0" kern="1200">
          <a:solidFill>
            <a:schemeClr val="tx1"/>
          </a:solidFill>
          <a:latin typeface="Arial Regular" charset="0"/>
          <a:ea typeface="Arial Regular" charset="0"/>
          <a:cs typeface="Arial Regular" charset="0"/>
        </a:defRPr>
      </a:lvl1pPr>
    </p:titleStyle>
    <p:bodyStyle>
      <a:lvl1pPr marL="0" indent="0" algn="l" defTabSz="914309" rtl="0" eaLnBrk="1" latinLnBrk="0" hangingPunct="1">
        <a:lnSpc>
          <a:spcPct val="100000"/>
        </a:lnSpc>
        <a:spcBef>
          <a:spcPts val="0"/>
        </a:spcBef>
        <a:spcAft>
          <a:spcPts val="1000"/>
        </a:spcAft>
        <a:buFont typeface="Arial" charset="0"/>
        <a:buNone/>
        <a:defRPr sz="1600" b="1" i="0" kern="1200">
          <a:solidFill>
            <a:schemeClr val="tx2"/>
          </a:solidFill>
          <a:latin typeface="Arial" charset="0"/>
          <a:ea typeface="+mn-ea"/>
          <a:cs typeface="+mn-cs"/>
        </a:defRPr>
      </a:lvl1pPr>
      <a:lvl2pPr marL="0" indent="0" algn="l" defTabSz="914309" rtl="0" eaLnBrk="1" latinLnBrk="0" hangingPunct="1">
        <a:lnSpc>
          <a:spcPct val="100000"/>
        </a:lnSpc>
        <a:spcBef>
          <a:spcPts val="0"/>
        </a:spcBef>
        <a:spcAft>
          <a:spcPts val="600"/>
        </a:spcAft>
        <a:buFont typeface="System Font Regular"/>
        <a:buNone/>
        <a:tabLst/>
        <a:defRPr sz="1400" b="0" i="0" kern="1200">
          <a:solidFill>
            <a:schemeClr val="tx1"/>
          </a:solidFill>
          <a:latin typeface="Arial" charset="0"/>
          <a:ea typeface="+mn-ea"/>
          <a:cs typeface="+mn-cs"/>
        </a:defRPr>
      </a:lvl2pPr>
      <a:lvl3pPr marL="179982" indent="-179982" algn="l" defTabSz="914309"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Arial" charset="0"/>
          <a:ea typeface="+mn-ea"/>
          <a:cs typeface="+mn-cs"/>
        </a:defRPr>
      </a:lvl3pPr>
      <a:lvl4pPr marL="359964" indent="-179982" algn="l" defTabSz="914309"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Arial" charset="0"/>
          <a:ea typeface="+mn-ea"/>
          <a:cs typeface="+mn-cs"/>
        </a:defRPr>
      </a:lvl4pPr>
      <a:lvl5pPr marL="541746" indent="-179982" algn="l" defTabSz="914309"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Arial" charset="0"/>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
          <p15:clr>
            <a:srgbClr val="F26B43"/>
          </p15:clr>
        </p15:guide>
        <p15:guide id="8" pos="7469">
          <p15:clr>
            <a:srgbClr val="F26B43"/>
          </p15:clr>
        </p15:guide>
        <p15:guide id="9" orient="horz" pos="4156">
          <p15:clr>
            <a:srgbClr val="F26B43"/>
          </p15:clr>
        </p15:guide>
        <p15:guide id="10" orient="horz" pos="210">
          <p15:clr>
            <a:srgbClr val="F26B43"/>
          </p15:clr>
        </p15:guide>
        <p15:guide id="11" pos="6811">
          <p15:clr>
            <a:srgbClr val="F26B43"/>
          </p15:clr>
        </p15:guide>
        <p15:guide id="12" orient="horz" pos="1185">
          <p15:clr>
            <a:srgbClr val="F26B43"/>
          </p15:clr>
        </p15:guide>
        <p15:guide id="13" pos="7310">
          <p15:clr>
            <a:srgbClr val="F26B43"/>
          </p15:clr>
        </p15:guide>
        <p15:guide id="14" orient="horz" pos="3816">
          <p15:clr>
            <a:srgbClr val="F26B43"/>
          </p15:clr>
        </p15:guide>
        <p15:guide id="15" orient="horz" pos="37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hyperlink" Target="https://www.refinitiv.com/en/products/on-demand-financial-reports" TargetMode="External"/><Relationship Id="rId3" Type="http://schemas.openxmlformats.org/officeDocument/2006/relationships/hyperlink" Target="http://www.refinitiv.com/" TargetMode="External"/><Relationship Id="rId7" Type="http://schemas.openxmlformats.org/officeDocument/2006/relationships/image" Target="../media/image22.png"/><Relationship Id="rId12" Type="http://schemas.openxmlformats.org/officeDocument/2006/relationships/hyperlink" Target="mailto:elaine.tan@refinitiv.com" TargetMode="External"/><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hyperlink" Target="https://twitter.com/Dealintel" TargetMode="External"/><Relationship Id="rId11" Type="http://schemas.openxmlformats.org/officeDocument/2006/relationships/hyperlink" Target="mailto:lucille.jones@refinitiv.com" TargetMode="External"/><Relationship Id="rId5" Type="http://schemas.openxmlformats.org/officeDocument/2006/relationships/image" Target="../media/image20.png"/><Relationship Id="rId10" Type="http://schemas.openxmlformats.org/officeDocument/2006/relationships/hyperlink" Target="mailto:matthew.toole@refinitiv.com" TargetMode="External"/><Relationship Id="rId4" Type="http://schemas.openxmlformats.org/officeDocument/2006/relationships/hyperlink" Target="https://www.refinitiv.com/en/products/deals-intelligence"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hyperlink" Target="https://www.refinitiv.com/en/products/deals-intelligence" TargetMode="External"/><Relationship Id="rId1" Type="http://schemas.openxmlformats.org/officeDocument/2006/relationships/slideLayout" Target="../slideLayouts/slideLayout27.xml"/><Relationship Id="rId6" Type="http://schemas.openxmlformats.org/officeDocument/2006/relationships/hyperlink" Target="https://twitter.com/Dealintel" TargetMode="External"/><Relationship Id="rId5" Type="http://schemas.openxmlformats.org/officeDocument/2006/relationships/image" Target="../media/image21.png"/><Relationship Id="rId10" Type="http://schemas.openxmlformats.org/officeDocument/2006/relationships/image" Target="../media/image24.emf"/><Relationship Id="rId4" Type="http://schemas.openxmlformats.org/officeDocument/2006/relationships/hyperlink" Target="https://www.refinitiv.com/en/products/on-demand-financial-reports" TargetMode="External"/><Relationship Id="rId9" Type="http://schemas.openxmlformats.org/officeDocument/2006/relationships/oleObject" Target="file:///C:\SDC\4.0.5.0\Platinum\USR\Refinitiv%20Regional%20and%20National%20Templates\2022%20Refresh\SSA%20IB%20Review%20Template_2022.xlsx!Active%20Shapes!R13C1:R27C3"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7.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file:///C:\SDC\4.0.5.0\Platinum\USR\Refinitiv%20Regional%20and%20National%20Templates\2022%20Refresh\SSA%20IB%20Review%20Template_2022.xlsx!M&amp;A%20Top%20Deals!R6C1:R16C7" TargetMode="Externa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file:///C:\SDC\4.0.5.0\Platinum\USR\Refinitiv%20Regional%20and%20National%20Templates\2022%20Refresh\SSA%20IB%20Review%20Template_2022.xlsx!ECM%20Top%20Deals!R6C1:R14C7" TargetMode="External"/><Relationship Id="rId1" Type="http://schemas.openxmlformats.org/officeDocument/2006/relationships/slideLayout" Target="../slideLayouts/slideLayout27.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file:///C:\SDC\4.0.5.0\Platinum\USR\Refinitiv%20Regional%20and%20National%20Templates\2022%20Refresh\SSA%20IB%20Review%20Template_2022.xlsx!DCM%20Top%20Deals!R6C1:R14C6" TargetMode="External"/><Relationship Id="rId1" Type="http://schemas.openxmlformats.org/officeDocument/2006/relationships/slideLayout" Target="../slideLayouts/slideLayout27.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8" Type="http://schemas.openxmlformats.org/officeDocument/2006/relationships/oleObject" Target="file:///C:\SDC\4.0.5.0\Platinum\USR\Refinitiv%20Regional%20and%20National%20Templates\2022%20Refresh\SSA%20IB%20Review%20Template_2022.xlsx!League%20Tables!R25C9:R37C15" TargetMode="External"/><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file:///C:\SDC\4.0.5.0\Platinum\USR\Refinitiv%20Regional%20and%20National%20Templates\2022%20Refresh\SSA%20IB%20Review%20Template_2022.xlsx!League%20Tables!R6C1:R18C7" TargetMode="External"/><Relationship Id="rId1" Type="http://schemas.openxmlformats.org/officeDocument/2006/relationships/slideLayout" Target="../slideLayouts/slideLayout27.xml"/><Relationship Id="rId6" Type="http://schemas.openxmlformats.org/officeDocument/2006/relationships/oleObject" Target="file:///C:\SDC\4.0.5.0\Platinum\USR\Refinitiv%20Regional%20and%20National%20Templates\2022%20Refresh\SSA%20IB%20Review%20Template_2022.xlsx!League%20Tables!R25C1:R37C7" TargetMode="External"/><Relationship Id="rId5" Type="http://schemas.openxmlformats.org/officeDocument/2006/relationships/image" Target="../media/image30.emf"/><Relationship Id="rId4" Type="http://schemas.openxmlformats.org/officeDocument/2006/relationships/oleObject" Target="file:///C:\SDC\4.0.5.0\Platinum\USR\Refinitiv%20Regional%20and%20National%20Templates\2022%20Refresh\SSA%20IB%20Review%20Template_2022.xlsx!League%20Tables!R6C9:R18C15" TargetMode="External"/><Relationship Id="rId9"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0039D0-966A-7311-E5C0-B18998EAD59F}"/>
              </a:ext>
            </a:extLst>
          </p:cNvPr>
          <p:cNvSpPr>
            <a:spLocks noGrp="1"/>
          </p:cNvSpPr>
          <p:nvPr>
            <p:ph type="subTitle" idx="1"/>
          </p:nvPr>
        </p:nvSpPr>
        <p:spPr/>
        <p:txBody>
          <a:bodyPr/>
          <a:lstStyle/>
          <a:p>
            <a:r>
              <a:rPr lang="en-US" dirty="0"/>
              <a:t>Refinitiv Deals Intelligence</a:t>
            </a:r>
          </a:p>
        </p:txBody>
      </p:sp>
      <p:sp>
        <p:nvSpPr>
          <p:cNvPr id="7" name="TextBox 6">
            <a:extLst>
              <a:ext uri="{FF2B5EF4-FFF2-40B4-BE49-F238E27FC236}">
                <a16:creationId xmlns:a16="http://schemas.microsoft.com/office/drawing/2014/main" id="{C1ECB58F-3CA7-0684-E171-5254E039C701}"/>
              </a:ext>
            </a:extLst>
          </p:cNvPr>
          <p:cNvSpPr txBox="1"/>
          <p:nvPr/>
        </p:nvSpPr>
        <p:spPr>
          <a:xfrm>
            <a:off x="5169016" y="2722037"/>
            <a:ext cx="1853967" cy="1157681"/>
          </a:xfrm>
          <a:prstGeom prst="rect">
            <a:avLst/>
          </a:prstGeom>
          <a:solidFill>
            <a:schemeClr val="bg1"/>
          </a:solidFill>
        </p:spPr>
        <p:txBody>
          <a:bodyPr wrap="square" lIns="0" tIns="0" rIns="0" bIns="0" rtlCol="0">
            <a:spAutoFit/>
          </a:bodyPr>
          <a:lstStyle/>
          <a:p>
            <a:pPr algn="l">
              <a:spcAft>
                <a:spcPts val="600"/>
              </a:spcAft>
            </a:pPr>
            <a:endParaRPr lang="en-GB" sz="1400" dirty="0"/>
          </a:p>
        </p:txBody>
      </p:sp>
      <p:sp>
        <p:nvSpPr>
          <p:cNvPr id="6" name="Title 1">
            <a:extLst>
              <a:ext uri="{FF2B5EF4-FFF2-40B4-BE49-F238E27FC236}">
                <a16:creationId xmlns:a16="http://schemas.microsoft.com/office/drawing/2014/main" id="{0B4D1204-67E1-1290-890F-C2324A0DB317}"/>
              </a:ext>
            </a:extLst>
          </p:cNvPr>
          <p:cNvSpPr>
            <a:spLocks noGrp="1"/>
          </p:cNvSpPr>
          <p:nvPr>
            <p:ph type="ctrTitle"/>
          </p:nvPr>
        </p:nvSpPr>
        <p:spPr>
          <a:xfrm>
            <a:off x="423195" y="2142682"/>
            <a:ext cx="6480944" cy="2053933"/>
          </a:xfrm>
        </p:spPr>
        <p:txBody>
          <a:bodyPr/>
          <a:lstStyle/>
          <a:p>
            <a:r>
              <a:rPr lang="en-US" sz="3800" dirty="0"/>
              <a:t>Sub-Saharan Africa Investment Banking Review</a:t>
            </a:r>
            <a:br>
              <a:rPr lang="en-US" sz="3800" dirty="0"/>
            </a:br>
            <a:r>
              <a:rPr lang="en-US" sz="3800" b="0" dirty="0"/>
              <a:t>First Quarter 2023</a:t>
            </a:r>
          </a:p>
        </p:txBody>
      </p:sp>
    </p:spTree>
    <p:extLst>
      <p:ext uri="{BB962C8B-B14F-4D97-AF65-F5344CB8AC3E}">
        <p14:creationId xmlns:p14="http://schemas.microsoft.com/office/powerpoint/2010/main" val="280133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DDDC7A-0138-E988-BD14-EF44DE59E2CB}"/>
              </a:ext>
            </a:extLst>
          </p:cNvPr>
          <p:cNvSpPr/>
          <p:nvPr/>
        </p:nvSpPr>
        <p:spPr>
          <a:xfrm>
            <a:off x="71438" y="1003856"/>
            <a:ext cx="12103100" cy="57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6083" name="Group 13">
            <a:extLst>
              <a:ext uri="{FF2B5EF4-FFF2-40B4-BE49-F238E27FC236}">
                <a16:creationId xmlns:a16="http://schemas.microsoft.com/office/drawing/2014/main" id="{4C3F1FE8-9AB1-967F-C155-1075AE338D0C}"/>
              </a:ext>
            </a:extLst>
          </p:cNvPr>
          <p:cNvGrpSpPr>
            <a:grpSpLocks/>
          </p:cNvGrpSpPr>
          <p:nvPr/>
        </p:nvGrpSpPr>
        <p:grpSpPr bwMode="auto">
          <a:xfrm>
            <a:off x="3436615" y="1091192"/>
            <a:ext cx="8343106" cy="4872419"/>
            <a:chOff x="3707615" y="1068215"/>
            <a:chExt cx="8051571" cy="4922915"/>
          </a:xfrm>
        </p:grpSpPr>
        <p:pic>
          <p:nvPicPr>
            <p:cNvPr id="46091" name="Picture 12" descr="Refinitiv_tm_rgb.png">
              <a:extLst>
                <a:ext uri="{FF2B5EF4-FFF2-40B4-BE49-F238E27FC236}">
                  <a16:creationId xmlns:a16="http://schemas.microsoft.com/office/drawing/2014/main" id="{0965007C-5C3E-C5DA-6377-31FEAD102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798" t="38266" r="8302" b="17989"/>
            <a:stretch>
              <a:fillRect/>
            </a:stretch>
          </p:blipFill>
          <p:spPr bwMode="auto">
            <a:xfrm rot="10800000">
              <a:off x="10744364" y="5031298"/>
              <a:ext cx="1014822" cy="95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1" descr="Refinitiv_tm_rgb.png">
              <a:extLst>
                <a:ext uri="{FF2B5EF4-FFF2-40B4-BE49-F238E27FC236}">
                  <a16:creationId xmlns:a16="http://schemas.microsoft.com/office/drawing/2014/main" id="{095E27C8-FAD2-5EC9-3E1E-13EA8ED8E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798" t="38266" r="8302" b="17989"/>
            <a:stretch>
              <a:fillRect/>
            </a:stretch>
          </p:blipFill>
          <p:spPr bwMode="auto">
            <a:xfrm>
              <a:off x="3707615" y="1068215"/>
              <a:ext cx="1014822" cy="95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9450708-364B-39E7-1110-7A590C8CB7B2}"/>
                </a:ext>
              </a:extLst>
            </p:cNvPr>
            <p:cNvSpPr/>
            <p:nvPr/>
          </p:nvSpPr>
          <p:spPr>
            <a:xfrm>
              <a:off x="3834201" y="1269475"/>
              <a:ext cx="7737335" cy="4520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000" b="1" dirty="0">
                  <a:solidFill>
                    <a:schemeClr val="tx1"/>
                  </a:solidFill>
                  <a:latin typeface="Arial" panose="020B0604020202020204" pitchFamily="34" charset="0"/>
                  <a:cs typeface="Arial" panose="020B0604020202020204" pitchFamily="34" charset="0"/>
                </a:rPr>
                <a:t>ABOUT REFINITIV</a:t>
              </a:r>
            </a:p>
            <a:p>
              <a:r>
                <a:rPr lang="en-GB" sz="1000" dirty="0">
                  <a:solidFill>
                    <a:schemeClr val="tx1"/>
                  </a:solidFill>
                  <a:latin typeface="Arial" panose="020B0604020202020204" pitchFamily="34" charset="0"/>
                  <a:cs typeface="Arial" panose="020B0604020202020204" pitchFamily="34" charset="0"/>
                </a:rPr>
                <a:t>Refinitiv, an LSEG (London Stock Exchange Group) business, is one of the world’s largest providers of financial markets data and infrastructure. With $6.25 billion in revenue, over 40,000 customers and 400,000 end users across 190 countries, Refinitiv is powering participants across the global financial marketplace. We provide information, insights, and technology that enable customers to execute critical investing, trading and risk decisions with confidence. By combining a unique open platform with best-in-class data and expertise, we connect people to choice and opportunity – driving performance, innovation and growth for our customers and partners. </a:t>
              </a:r>
            </a:p>
            <a:p>
              <a:endParaRPr lang="en-GB" sz="100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Now, as part of LSEG we are underpinned by the strength and stability of a more than 300-year-old organisation, broadening our capacity to positively impact the financial community —be it in trading and banking, investment, wealth, customer and third-party risk, and enterprise data solutions.  For more information, go to </a:t>
              </a:r>
              <a:r>
                <a:rPr lang="en-GB" sz="10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www.refinitiv.com</a:t>
              </a:r>
              <a:r>
                <a:rPr lang="en-GB" sz="1000" dirty="0">
                  <a:solidFill>
                    <a:schemeClr val="tx1"/>
                  </a:solidFill>
                  <a:latin typeface="Arial" panose="020B0604020202020204" pitchFamily="34" charset="0"/>
                  <a:cs typeface="Arial" panose="020B0604020202020204" pitchFamily="34" charset="0"/>
                </a:rPr>
                <a:t>.</a:t>
              </a:r>
            </a:p>
            <a:p>
              <a:endParaRPr lang="en-GB" sz="1000" dirty="0">
                <a:solidFill>
                  <a:schemeClr val="tx1"/>
                </a:solidFill>
                <a:latin typeface="Arial" panose="020B0604020202020204" pitchFamily="34" charset="0"/>
                <a:cs typeface="Arial" panose="020B0604020202020204" pitchFamily="34" charset="0"/>
              </a:endParaRPr>
            </a:p>
            <a:p>
              <a:r>
                <a:rPr lang="en-GB" sz="1000" b="1" dirty="0">
                  <a:solidFill>
                    <a:schemeClr val="tx1"/>
                  </a:solidFill>
                  <a:latin typeface="Arial" panose="020B0604020202020204" pitchFamily="34" charset="0"/>
                  <a:cs typeface="Arial" panose="020B0604020202020204" pitchFamily="34" charset="0"/>
                </a:rPr>
                <a:t>ABOUT DEALS INTELLIGENCE</a:t>
              </a:r>
            </a:p>
            <a:p>
              <a:r>
                <a:rPr lang="en-GB" sz="1000" dirty="0">
                  <a:solidFill>
                    <a:schemeClr val="tx1"/>
                  </a:solidFill>
                  <a:latin typeface="Arial" panose="020B0604020202020204" pitchFamily="34" charset="0"/>
                  <a:cs typeface="Arial" panose="020B0604020202020204" pitchFamily="34" charset="0"/>
                </a:rPr>
                <a:t>Refinitiv Deals Intelligence, a part of LSEG's Data &amp; Analytics division, brings up to the minute market intelligence to the deal making community and the financial media through a variety of research reports including Daily Deals Insight, weekly Investment Banking Scorecard, monthly Deals Snapshots and our industry-leading quarterly reviews highlighting trends in M&amp;A and Capital Markets. For more insights, go to www.refinitiv.com/dealsintelligence</a:t>
              </a:r>
            </a:p>
            <a:p>
              <a:pPr>
                <a:defRPr/>
              </a:pPr>
              <a:endParaRPr lang="en-GB" sz="1000" dirty="0"/>
            </a:p>
            <a:p>
              <a:pPr>
                <a:defRPr/>
              </a:pPr>
              <a:r>
                <a:rPr lang="en-GB" sz="1000" dirty="0"/>
                <a:t>While Refinitiv has used reasonable endeavours to ensure that the information provided in this document is accurate and up to date as at the time of issue, neither Refinitiv nor its third-party content providers shall be liable for any errors, inaccuracies or delays in the information, nor for any actions taken in reliance thereon, nor does it endorse any views or opinions of any third party content provider. Refinitiv disclaims all warranties, express or implied, as to the accuracy or completeness of any of the content provided, or as to the fitness of the content for any purpose to the extent permitted by law. The content herein is not appropriate for the purposes of making a decision to carry out a transaction or trade and does not provide any form of advice (investment, tax, legal) amounting to investment advice, nor make any recommendations or solicitations regarding particular financial instruments, investments or products, including the buying or selling of securities. Refinitiv has not undertaken any liability or obligation relating to the purchase or sale of securities for or by any person in connection with this document.</a:t>
              </a:r>
            </a:p>
            <a:p>
              <a:pPr>
                <a:defRPr/>
              </a:pPr>
              <a:endParaRPr lang="en-GB" sz="1000" dirty="0"/>
            </a:p>
            <a:p>
              <a:pPr>
                <a:defRPr/>
              </a:pPr>
              <a:r>
                <a:rPr lang="en-GB" sz="1000" dirty="0"/>
                <a:t>League tables are based on Refinitiv’s standard league table criteria.</a:t>
              </a:r>
            </a:p>
            <a:p>
              <a:pPr>
                <a:defRPr/>
              </a:pPr>
              <a:endParaRPr lang="en-GB" sz="1000" dirty="0"/>
            </a:p>
            <a:p>
              <a:pPr>
                <a:defRPr/>
              </a:pPr>
              <a:r>
                <a:rPr lang="en-GB" sz="1000" dirty="0"/>
                <a:t>© 2020 Refinitiv. All rights reserved.</a:t>
              </a:r>
              <a:endParaRPr lang="en-GB" altLang="en-US" sz="1000" dirty="0">
                <a:ea typeface="Arial Regular"/>
                <a:cs typeface="Arial Regular"/>
              </a:endParaRPr>
            </a:p>
          </p:txBody>
        </p:sp>
      </p:grpSp>
      <p:pic>
        <p:nvPicPr>
          <p:cNvPr id="46084" name="Picture 18" descr="DealIntel Hyperlink Image.PNG">
            <a:hlinkClick r:id="rId4"/>
            <a:extLst>
              <a:ext uri="{FF2B5EF4-FFF2-40B4-BE49-F238E27FC236}">
                <a16:creationId xmlns:a16="http://schemas.microsoft.com/office/drawing/2014/main" id="{3143FAB1-33A2-819A-7A45-33E34B5E4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28" y="4164592"/>
            <a:ext cx="22780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9" descr="Twitter Hyperlink Image.PNG">
            <a:hlinkClick r:id="rId6"/>
            <a:extLst>
              <a:ext uri="{FF2B5EF4-FFF2-40B4-BE49-F238E27FC236}">
                <a16:creationId xmlns:a16="http://schemas.microsoft.com/office/drawing/2014/main" id="{4ECD48A6-8491-453A-44A0-A266CE0DD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328" y="5190331"/>
            <a:ext cx="170973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0">
            <a:hlinkClick r:id="rId8"/>
            <a:extLst>
              <a:ext uri="{FF2B5EF4-FFF2-40B4-BE49-F238E27FC236}">
                <a16:creationId xmlns:a16="http://schemas.microsoft.com/office/drawing/2014/main" id="{FA6820D1-59EB-E040-1E08-91CDD689EB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298" y="4649572"/>
            <a:ext cx="1330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itle 1">
            <a:extLst>
              <a:ext uri="{FF2B5EF4-FFF2-40B4-BE49-F238E27FC236}">
                <a16:creationId xmlns:a16="http://schemas.microsoft.com/office/drawing/2014/main" id="{3A7012A0-CF0E-872B-B568-B1501E8A9680}"/>
              </a:ext>
            </a:extLst>
          </p:cNvPr>
          <p:cNvSpPr txBox="1">
            <a:spLocks/>
          </p:cNvSpPr>
          <p:nvPr/>
        </p:nvSpPr>
        <p:spPr bwMode="auto">
          <a:xfrm>
            <a:off x="298450" y="331310"/>
            <a:ext cx="11595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600"/>
              </a:spcAft>
              <a:buFont typeface="Arial" panose="020B0604020202020204" pitchFamily="34" charset="0"/>
              <a:defRPr sz="1600">
                <a:solidFill>
                  <a:schemeClr val="tx1"/>
                </a:solidFill>
                <a:latin typeface="Arial" panose="020B0604020202020204" pitchFamily="34" charset="0"/>
              </a:defRPr>
            </a:lvl1pPr>
            <a:lvl2pPr marL="171450" indent="-171450">
              <a:spcAft>
                <a:spcPts val="600"/>
              </a:spcAft>
              <a:buFont typeface="System Font Regular"/>
              <a:buChar char="–"/>
              <a:defRPr sz="1600">
                <a:solidFill>
                  <a:schemeClr val="tx1"/>
                </a:solidFill>
                <a:latin typeface="Arial" panose="020B0604020202020204" pitchFamily="34" charset="0"/>
              </a:defRPr>
            </a:lvl2pPr>
            <a:lvl3pPr marL="342900" indent="-171450">
              <a:spcAft>
                <a:spcPts val="600"/>
              </a:spcAft>
              <a:buFont typeface="System Font Regular"/>
              <a:buChar char="–"/>
              <a:defRPr sz="1600">
                <a:solidFill>
                  <a:schemeClr val="tx1"/>
                </a:solidFill>
                <a:latin typeface="Arial" panose="020B0604020202020204" pitchFamily="34" charset="0"/>
              </a:defRPr>
            </a:lvl3pPr>
            <a:lvl4pPr marL="514350" indent="-171450">
              <a:spcAft>
                <a:spcPts val="600"/>
              </a:spcAft>
              <a:buFont typeface="System Font Regular"/>
              <a:buChar char="–"/>
              <a:defRPr sz="1600">
                <a:solidFill>
                  <a:schemeClr val="tx1"/>
                </a:solidFill>
                <a:latin typeface="Arial" panose="020B0604020202020204" pitchFamily="34" charset="0"/>
              </a:defRPr>
            </a:lvl4pPr>
            <a:lvl5pPr marL="685800" indent="-171450">
              <a:spcAft>
                <a:spcPts val="600"/>
              </a:spcAft>
              <a:buFont typeface="System Font Regular"/>
              <a:buChar char="–"/>
              <a:defRPr sz="1600">
                <a:solidFill>
                  <a:schemeClr val="tx1"/>
                </a:solidFill>
                <a:latin typeface="Arial" panose="020B0604020202020204" pitchFamily="34" charset="0"/>
              </a:defRPr>
            </a:lvl5pPr>
            <a:lvl6pPr marL="1143000" indent="-171450" eaLnBrk="0" fontAlgn="base" hangingPunct="0">
              <a:spcBef>
                <a:spcPct val="0"/>
              </a:spcBef>
              <a:spcAft>
                <a:spcPts val="600"/>
              </a:spcAft>
              <a:buFont typeface="System Font Regular"/>
              <a:buChar char="–"/>
              <a:defRPr sz="1600">
                <a:solidFill>
                  <a:schemeClr val="tx1"/>
                </a:solidFill>
                <a:latin typeface="Arial" panose="020B0604020202020204" pitchFamily="34" charset="0"/>
              </a:defRPr>
            </a:lvl6pPr>
            <a:lvl7pPr marL="1600200" indent="-171450" eaLnBrk="0" fontAlgn="base" hangingPunct="0">
              <a:spcBef>
                <a:spcPct val="0"/>
              </a:spcBef>
              <a:spcAft>
                <a:spcPts val="600"/>
              </a:spcAft>
              <a:buFont typeface="System Font Regular"/>
              <a:buChar char="–"/>
              <a:defRPr sz="1600">
                <a:solidFill>
                  <a:schemeClr val="tx1"/>
                </a:solidFill>
                <a:latin typeface="Arial" panose="020B0604020202020204" pitchFamily="34" charset="0"/>
              </a:defRPr>
            </a:lvl7pPr>
            <a:lvl8pPr marL="2057400" indent="-171450" eaLnBrk="0" fontAlgn="base" hangingPunct="0">
              <a:spcBef>
                <a:spcPct val="0"/>
              </a:spcBef>
              <a:spcAft>
                <a:spcPts val="600"/>
              </a:spcAft>
              <a:buFont typeface="System Font Regular"/>
              <a:buChar char="–"/>
              <a:defRPr sz="1600">
                <a:solidFill>
                  <a:schemeClr val="tx1"/>
                </a:solidFill>
                <a:latin typeface="Arial" panose="020B0604020202020204" pitchFamily="34" charset="0"/>
              </a:defRPr>
            </a:lvl8pPr>
            <a:lvl9pPr marL="2514600" indent="-171450" eaLnBrk="0" fontAlgn="base" hangingPunct="0">
              <a:spcBef>
                <a:spcPct val="0"/>
              </a:spcBef>
              <a:spcAft>
                <a:spcPts val="600"/>
              </a:spcAft>
              <a:buFont typeface="System Font Regular"/>
              <a:buChar char="–"/>
              <a:defRPr sz="1600">
                <a:solidFill>
                  <a:schemeClr val="tx1"/>
                </a:solidFill>
                <a:latin typeface="Arial" panose="020B0604020202020204" pitchFamily="34" charset="0"/>
              </a:defRPr>
            </a:lvl9pPr>
          </a:lstStyle>
          <a:p>
            <a:pPr defTabSz="914400">
              <a:lnSpc>
                <a:spcPct val="90000"/>
              </a:lnSpc>
              <a:spcAft>
                <a:spcPct val="0"/>
              </a:spcAft>
              <a:buFontTx/>
              <a:buNone/>
            </a:pPr>
            <a:r>
              <a:rPr lang="en-GB" altLang="en-US" sz="2400" dirty="0">
                <a:solidFill>
                  <a:schemeClr val="tx1"/>
                </a:solidFill>
                <a:latin typeface="Arial Regular"/>
                <a:ea typeface="Arial Regular"/>
                <a:cs typeface="Arial Regular"/>
              </a:rPr>
              <a:t>Sub-Saharan Africa</a:t>
            </a:r>
            <a:r>
              <a:rPr lang="en-GB" altLang="en-US" sz="2400" dirty="0">
                <a:latin typeface="Arial Regular"/>
                <a:ea typeface="Arial Regular"/>
                <a:cs typeface="Arial Regular"/>
              </a:rPr>
              <a:t> Investment Banking Review: </a:t>
            </a:r>
            <a:r>
              <a:rPr lang="en-GB" altLang="en-US" sz="2400" dirty="0">
                <a:solidFill>
                  <a:schemeClr val="tx2"/>
                </a:solidFill>
                <a:latin typeface="Arial Regular"/>
                <a:ea typeface="Arial Regular"/>
                <a:cs typeface="Arial Regular"/>
              </a:rPr>
              <a:t>Contacts &amp; Criteria</a:t>
            </a:r>
          </a:p>
        </p:txBody>
      </p:sp>
      <p:sp>
        <p:nvSpPr>
          <p:cNvPr id="2" name="Rectangle 1">
            <a:extLst>
              <a:ext uri="{FF2B5EF4-FFF2-40B4-BE49-F238E27FC236}">
                <a16:creationId xmlns:a16="http://schemas.microsoft.com/office/drawing/2014/main" id="{6AE89D64-015C-311B-9DBB-52D239919178}"/>
              </a:ext>
            </a:extLst>
          </p:cNvPr>
          <p:cNvSpPr/>
          <p:nvPr/>
        </p:nvSpPr>
        <p:spPr>
          <a:xfrm>
            <a:off x="315328" y="1091192"/>
            <a:ext cx="2886075" cy="2722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200" b="1" dirty="0">
              <a:latin typeface="Arial" panose="020B0604020202020204" pitchFamily="34" charset="0"/>
              <a:cs typeface="Arial" panose="020B0604020202020204" pitchFamily="34" charset="0"/>
            </a:endParaRPr>
          </a:p>
          <a:p>
            <a:pPr>
              <a:defRPr/>
            </a:pPr>
            <a:r>
              <a:rPr lang="en-GB" sz="1200" b="1" dirty="0">
                <a:latin typeface="Arial" panose="020B0604020202020204" pitchFamily="34" charset="0"/>
                <a:cs typeface="Arial" panose="020B0604020202020204" pitchFamily="34" charset="0"/>
              </a:rPr>
              <a:t>CONTACT US</a:t>
            </a:r>
          </a:p>
          <a:p>
            <a:pPr>
              <a:defRPr/>
            </a:pPr>
            <a:endParaRPr lang="en-GB" sz="1200" dirty="0">
              <a:latin typeface="Arial" panose="020B0604020202020204" pitchFamily="34" charset="0"/>
              <a:cs typeface="Arial" panose="020B0604020202020204" pitchFamily="34" charset="0"/>
            </a:endParaRPr>
          </a:p>
          <a:p>
            <a:pPr>
              <a:defRPr/>
            </a:pPr>
            <a:r>
              <a:rPr lang="en-GB" sz="1000" b="1" dirty="0">
                <a:latin typeface="Arial" panose="020B0604020202020204" pitchFamily="34" charset="0"/>
                <a:cs typeface="Arial" panose="020B0604020202020204" pitchFamily="34" charset="0"/>
              </a:rPr>
              <a:t>AMERICAS: </a:t>
            </a:r>
          </a:p>
          <a:p>
            <a:pPr>
              <a:defRPr/>
            </a:pPr>
            <a:r>
              <a:rPr lang="en-GB" sz="1000" dirty="0">
                <a:latin typeface="Arial" panose="020B0604020202020204" pitchFamily="34" charset="0"/>
                <a:cs typeface="Arial" panose="020B0604020202020204" pitchFamily="34" charset="0"/>
              </a:rPr>
              <a:t>Matthew Toole </a:t>
            </a:r>
          </a:p>
          <a:p>
            <a:pPr>
              <a:defRPr/>
            </a:pPr>
            <a:r>
              <a:rPr lang="en-GB" sz="1000" dirty="0">
                <a:latin typeface="Arial" panose="020B0604020202020204" pitchFamily="34" charset="0"/>
                <a:cs typeface="Arial" panose="020B0604020202020204" pitchFamily="34" charset="0"/>
              </a:rPr>
              <a:t>+1 646 223 7212 </a:t>
            </a:r>
          </a:p>
          <a:p>
            <a:pPr>
              <a:defRPr/>
            </a:pPr>
            <a:r>
              <a:rPr lang="en-GB" sz="1000" dirty="0">
                <a:latin typeface="Arial" panose="020B0604020202020204" pitchFamily="34" charset="0"/>
                <a:cs typeface="Arial" panose="020B0604020202020204" pitchFamily="34" charset="0"/>
                <a:hlinkClick r:id="rId10"/>
              </a:rPr>
              <a:t>matthew.toole@refinitiv.com</a:t>
            </a:r>
            <a:endParaRPr lang="en-GB" sz="1000" dirty="0">
              <a:latin typeface="Arial" panose="020B0604020202020204" pitchFamily="34" charset="0"/>
              <a:cs typeface="Arial" panose="020B0604020202020204" pitchFamily="34" charset="0"/>
            </a:endParaRPr>
          </a:p>
          <a:p>
            <a:pPr>
              <a:defRPr/>
            </a:pPr>
            <a:endParaRPr lang="en-GB" sz="1000" b="1" dirty="0">
              <a:latin typeface="Arial" panose="020B0604020202020204" pitchFamily="34" charset="0"/>
              <a:cs typeface="Arial" panose="020B0604020202020204" pitchFamily="34" charset="0"/>
            </a:endParaRPr>
          </a:p>
          <a:p>
            <a:pPr>
              <a:defRPr/>
            </a:pPr>
            <a:r>
              <a:rPr lang="en-GB" sz="1000" b="1" dirty="0">
                <a:latin typeface="Arial" panose="020B0604020202020204" pitchFamily="34" charset="0"/>
                <a:cs typeface="Arial" panose="020B0604020202020204" pitchFamily="34" charset="0"/>
              </a:rPr>
              <a:t>EMEA:</a:t>
            </a:r>
          </a:p>
          <a:p>
            <a:pPr>
              <a:defRPr/>
            </a:pPr>
            <a:r>
              <a:rPr lang="en-GB" sz="1000" dirty="0">
                <a:latin typeface="Arial" panose="020B0604020202020204" pitchFamily="34" charset="0"/>
                <a:cs typeface="Arial" panose="020B0604020202020204" pitchFamily="34" charset="0"/>
              </a:rPr>
              <a:t>Lucille Jones</a:t>
            </a:r>
          </a:p>
          <a:p>
            <a:pPr>
              <a:defRPr/>
            </a:pPr>
            <a:r>
              <a:rPr lang="en-GB" sz="1000" dirty="0">
                <a:latin typeface="Arial" panose="020B0604020202020204" pitchFamily="34" charset="0"/>
                <a:cs typeface="Arial" panose="020B0604020202020204" pitchFamily="34" charset="0"/>
              </a:rPr>
              <a:t>+44 207 542 4372</a:t>
            </a:r>
          </a:p>
          <a:p>
            <a:pPr>
              <a:defRPr/>
            </a:pPr>
            <a:r>
              <a:rPr lang="en-GB" sz="1000" dirty="0">
                <a:latin typeface="Arial" panose="020B0604020202020204" pitchFamily="34" charset="0"/>
                <a:cs typeface="Arial" panose="020B0604020202020204" pitchFamily="34" charset="0"/>
                <a:hlinkClick r:id="rId11"/>
              </a:rPr>
              <a:t>lucille.jones@refinitiv.com</a:t>
            </a:r>
            <a:endParaRPr lang="en-GB" sz="1000" dirty="0">
              <a:latin typeface="Arial" panose="020B0604020202020204" pitchFamily="34" charset="0"/>
              <a:cs typeface="Arial" panose="020B0604020202020204" pitchFamily="34" charset="0"/>
            </a:endParaRPr>
          </a:p>
          <a:p>
            <a:pPr>
              <a:defRPr/>
            </a:pPr>
            <a:endParaRPr lang="en-GB" sz="1000" b="1" dirty="0">
              <a:latin typeface="Arial" panose="020B0604020202020204" pitchFamily="34" charset="0"/>
              <a:cs typeface="Arial" panose="020B0604020202020204" pitchFamily="34" charset="0"/>
            </a:endParaRPr>
          </a:p>
          <a:p>
            <a:pPr>
              <a:defRPr/>
            </a:pPr>
            <a:r>
              <a:rPr lang="en-GB" sz="1000" b="1" dirty="0">
                <a:latin typeface="Arial" panose="020B0604020202020204" pitchFamily="34" charset="0"/>
                <a:cs typeface="Arial" panose="020B0604020202020204" pitchFamily="34" charset="0"/>
              </a:rPr>
              <a:t>ASIA PACIFIC:</a:t>
            </a:r>
          </a:p>
          <a:p>
            <a:pPr>
              <a:defRPr/>
            </a:pPr>
            <a:r>
              <a:rPr lang="en-GB" sz="1000" dirty="0">
                <a:latin typeface="Arial" panose="020B0604020202020204" pitchFamily="34" charset="0"/>
                <a:cs typeface="Arial" panose="020B0604020202020204" pitchFamily="34" charset="0"/>
              </a:rPr>
              <a:t>Elaine Tan</a:t>
            </a:r>
          </a:p>
          <a:p>
            <a:pPr>
              <a:defRPr/>
            </a:pPr>
            <a:r>
              <a:rPr lang="en-GB" sz="1000" dirty="0">
                <a:latin typeface="Arial" panose="020B0604020202020204" pitchFamily="34" charset="0"/>
                <a:cs typeface="Arial" panose="020B0604020202020204" pitchFamily="34" charset="0"/>
              </a:rPr>
              <a:t>+632 459 1567</a:t>
            </a:r>
          </a:p>
          <a:p>
            <a:pPr>
              <a:defRPr/>
            </a:pPr>
            <a:r>
              <a:rPr lang="en-GB" sz="1000" dirty="0">
                <a:latin typeface="Arial" panose="020B0604020202020204" pitchFamily="34" charset="0"/>
                <a:cs typeface="Arial" panose="020B0604020202020204" pitchFamily="34" charset="0"/>
                <a:hlinkClick r:id="rId12"/>
              </a:rPr>
              <a:t>elaine.tan@refinitiv.com</a:t>
            </a:r>
            <a:endParaRPr lang="en-GB" sz="1000" dirty="0">
              <a:latin typeface="Arial" panose="020B0604020202020204" pitchFamily="34" charset="0"/>
              <a:cs typeface="Arial" panose="020B0604020202020204" pitchFamily="34" charset="0"/>
            </a:endParaRPr>
          </a:p>
          <a:p>
            <a:pPr>
              <a:defRPr/>
            </a:pPr>
            <a:endParaRPr lang="en-GB" sz="1200" b="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1BFA3A4-9BDD-DBC7-92BC-724F03F7676B}"/>
              </a:ext>
            </a:extLst>
          </p:cNvPr>
          <p:cNvSpPr>
            <a:spLocks noGrp="1"/>
          </p:cNvSpPr>
          <p:nvPr>
            <p:ph type="ftr" sz="quarter" idx="14"/>
          </p:nvPr>
        </p:nvSpPr>
        <p:spPr/>
        <p:txBody>
          <a:bodyPr/>
          <a:lstStyle/>
          <a:p>
            <a:pPr>
              <a:defRPr/>
            </a:pPr>
            <a:r>
              <a:rPr lang="en-US" dirty="0"/>
              <a:t>An LSEG business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3B46-4160-1E2D-4310-ADAF820F09C7}"/>
              </a:ext>
            </a:extLst>
          </p:cNvPr>
          <p:cNvSpPr>
            <a:spLocks noGrp="1"/>
          </p:cNvSpPr>
          <p:nvPr>
            <p:ph type="title"/>
          </p:nvPr>
        </p:nvSpPr>
        <p:spPr/>
        <p:txBody>
          <a:bodyPr/>
          <a:lstStyle/>
          <a:p>
            <a:r>
              <a:rPr lang="en-GB" altLang="en-US" dirty="0">
                <a:solidFill>
                  <a:schemeClr val="tx1"/>
                </a:solidFill>
                <a:latin typeface="Arial Regular"/>
                <a:ea typeface="Arial Regular"/>
                <a:cs typeface="Arial Regular"/>
              </a:rPr>
              <a:t>Sub-Saharan Africa Investment Banking Review: </a:t>
            </a:r>
            <a:r>
              <a:rPr lang="en-GB" altLang="en-US" dirty="0">
                <a:latin typeface="Arial Regular"/>
                <a:ea typeface="Arial Regular"/>
                <a:cs typeface="Arial Regular"/>
              </a:rPr>
              <a:t>Highlights</a:t>
            </a:r>
            <a:br>
              <a:rPr lang="en-GB" altLang="en-US" dirty="0">
                <a:latin typeface="Arial Regular"/>
                <a:ea typeface="Arial Regular"/>
                <a:cs typeface="Arial Regular"/>
              </a:rPr>
            </a:br>
            <a:endParaRPr lang="en-GB" dirty="0"/>
          </a:p>
        </p:txBody>
      </p:sp>
      <p:pic>
        <p:nvPicPr>
          <p:cNvPr id="9" name="Picture 18" descr="DealIntel Hyperlink Image.PNG">
            <a:hlinkClick r:id="rId2"/>
            <a:extLst>
              <a:ext uri="{FF2B5EF4-FFF2-40B4-BE49-F238E27FC236}">
                <a16:creationId xmlns:a16="http://schemas.microsoft.com/office/drawing/2014/main" id="{5C0387CF-7B17-85FC-4C13-6F8289A45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9" y="5904737"/>
            <a:ext cx="22780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rId4"/>
            <a:extLst>
              <a:ext uri="{FF2B5EF4-FFF2-40B4-BE49-F238E27FC236}">
                <a16:creationId xmlns:a16="http://schemas.microsoft.com/office/drawing/2014/main" id="{DCACD74E-F781-6A8A-D417-F4909CE6D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0966" y="5866607"/>
            <a:ext cx="1330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Twitter Hyperlink Image.PNG">
            <a:hlinkClick r:id="rId6"/>
            <a:extLst>
              <a:ext uri="{FF2B5EF4-FFF2-40B4-BE49-F238E27FC236}">
                <a16:creationId xmlns:a16="http://schemas.microsoft.com/office/drawing/2014/main" id="{338CA7AE-3AC9-4106-0B3D-E589ACF147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585" y="5904737"/>
            <a:ext cx="170973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6">
            <a:extLst>
              <a:ext uri="{FF2B5EF4-FFF2-40B4-BE49-F238E27FC236}">
                <a16:creationId xmlns:a16="http://schemas.microsoft.com/office/drawing/2014/main" id="{3D4134AC-916A-25B1-71CD-CC957C675B56}"/>
              </a:ext>
            </a:extLst>
          </p:cNvPr>
          <p:cNvSpPr txBox="1">
            <a:spLocks/>
          </p:cNvSpPr>
          <p:nvPr/>
        </p:nvSpPr>
        <p:spPr bwMode="auto">
          <a:xfrm>
            <a:off x="292609" y="1580453"/>
            <a:ext cx="3753611" cy="2400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GB" sz="1400" b="1" dirty="0">
                <a:latin typeface="Arial Regular" charset="0"/>
                <a:ea typeface="Arial Regular" charset="0"/>
                <a:cs typeface="Arial Regular" charset="0"/>
              </a:rPr>
              <a:t>HIGHLIGHTS</a:t>
            </a:r>
            <a:endParaRPr kumimoji="0" lang="en-US" sz="1400" b="1" i="0" u="none" strike="noStrike" kern="1200" cap="none" spc="0" normalizeH="0" baseline="0" noProof="0" dirty="0">
              <a:ln>
                <a:noFill/>
              </a:ln>
              <a:solidFill>
                <a:schemeClr val="tx2"/>
              </a:solidFill>
              <a:effectLst/>
              <a:uLnTx/>
              <a:uFillTx/>
              <a:latin typeface="Arial Regular" charset="0"/>
              <a:ea typeface="Arial Regular" charset="0"/>
              <a:cs typeface="Arial Regular" charset="0"/>
            </a:endParaRPr>
          </a:p>
        </p:txBody>
      </p:sp>
      <p:sp>
        <p:nvSpPr>
          <p:cNvPr id="24" name="Footer Placeholder 23">
            <a:extLst>
              <a:ext uri="{FF2B5EF4-FFF2-40B4-BE49-F238E27FC236}">
                <a16:creationId xmlns:a16="http://schemas.microsoft.com/office/drawing/2014/main" id="{5704DEDD-49EE-CAF8-2B70-9051E95CA538}"/>
              </a:ext>
            </a:extLst>
          </p:cNvPr>
          <p:cNvSpPr>
            <a:spLocks noGrp="1"/>
          </p:cNvSpPr>
          <p:nvPr>
            <p:ph type="ftr" sz="quarter" idx="14"/>
          </p:nvPr>
        </p:nvSpPr>
        <p:spPr/>
        <p:txBody>
          <a:bodyPr/>
          <a:lstStyle/>
          <a:p>
            <a:pPr>
              <a:defRPr/>
            </a:pPr>
            <a:r>
              <a:rPr lang="en-US"/>
              <a:t>An LSEG business</a:t>
            </a:r>
          </a:p>
        </p:txBody>
      </p:sp>
      <p:pic>
        <p:nvPicPr>
          <p:cNvPr id="4" name="Picture 3">
            <a:extLst>
              <a:ext uri="{FF2B5EF4-FFF2-40B4-BE49-F238E27FC236}">
                <a16:creationId xmlns:a16="http://schemas.microsoft.com/office/drawing/2014/main" id="{B933AD6D-7B05-067A-FC61-2348239CABD7}"/>
              </a:ext>
            </a:extLst>
          </p:cNvPr>
          <p:cNvPicPr>
            <a:picLocks noChangeAspect="1"/>
          </p:cNvPicPr>
          <p:nvPr/>
        </p:nvPicPr>
        <p:blipFill>
          <a:blip r:embed="rId8"/>
          <a:stretch>
            <a:fillRect/>
          </a:stretch>
        </p:blipFill>
        <p:spPr>
          <a:xfrm>
            <a:off x="6083455" y="1580452"/>
            <a:ext cx="6108544" cy="3435221"/>
          </a:xfrm>
          <a:prstGeom prst="rect">
            <a:avLst/>
          </a:prstGeom>
        </p:spPr>
      </p:pic>
      <p:graphicFrame>
        <p:nvGraphicFramePr>
          <p:cNvPr id="5" name="Object 4">
            <a:extLst>
              <a:ext uri="{FF2B5EF4-FFF2-40B4-BE49-F238E27FC236}">
                <a16:creationId xmlns:a16="http://schemas.microsoft.com/office/drawing/2014/main" id="{ACF424A8-AF3D-7426-9BA0-D42A8FB38C30}"/>
              </a:ext>
            </a:extLst>
          </p:cNvPr>
          <p:cNvGraphicFramePr>
            <a:graphicFrameLocks noChangeAspect="1"/>
          </p:cNvGraphicFramePr>
          <p:nvPr>
            <p:extLst>
              <p:ext uri="{D42A27DB-BD31-4B8C-83A1-F6EECF244321}">
                <p14:modId xmlns:p14="http://schemas.microsoft.com/office/powerpoint/2010/main" val="235404656"/>
              </p:ext>
            </p:extLst>
          </p:nvPr>
        </p:nvGraphicFramePr>
        <p:xfrm>
          <a:off x="412750" y="1951038"/>
          <a:ext cx="5200650" cy="3038475"/>
        </p:xfrm>
        <a:graphic>
          <a:graphicData uri="http://schemas.openxmlformats.org/presentationml/2006/ole">
            <mc:AlternateContent xmlns:mc="http://schemas.openxmlformats.org/markup-compatibility/2006">
              <mc:Choice xmlns:v="urn:schemas-microsoft-com:vml" Requires="v">
                <p:oleObj name="Worksheet" r:id="rId9" imgW="5200883" imgH="3038717" progId="Excel.Sheet.12">
                  <p:link updateAutomatic="1"/>
                </p:oleObj>
              </mc:Choice>
              <mc:Fallback>
                <p:oleObj name="Worksheet" r:id="rId9" imgW="5200883" imgH="3038717" progId="Excel.Sheet.12">
                  <p:link updateAutomatic="1"/>
                  <p:pic>
                    <p:nvPicPr>
                      <p:cNvPr id="0" name=""/>
                      <p:cNvPicPr/>
                      <p:nvPr/>
                    </p:nvPicPr>
                    <p:blipFill>
                      <a:blip r:embed="rId10"/>
                      <a:stretch>
                        <a:fillRect/>
                      </a:stretch>
                    </p:blipFill>
                    <p:spPr>
                      <a:xfrm>
                        <a:off x="412750" y="1951038"/>
                        <a:ext cx="5200650" cy="3038475"/>
                      </a:xfrm>
                      <a:prstGeom prst="rect">
                        <a:avLst/>
                      </a:prstGeom>
                    </p:spPr>
                  </p:pic>
                </p:oleObj>
              </mc:Fallback>
            </mc:AlternateContent>
          </a:graphicData>
        </a:graphic>
      </p:graphicFrame>
    </p:spTree>
    <p:extLst>
      <p:ext uri="{BB962C8B-B14F-4D97-AF65-F5344CB8AC3E}">
        <p14:creationId xmlns:p14="http://schemas.microsoft.com/office/powerpoint/2010/main" val="283833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TextBox 12">
            <a:extLst>
              <a:ext uri="{FF2B5EF4-FFF2-40B4-BE49-F238E27FC236}">
                <a16:creationId xmlns:a16="http://schemas.microsoft.com/office/drawing/2014/main" id="{F1FE54FE-EB4E-39E2-EBE9-AF5246B2F06F}"/>
              </a:ext>
            </a:extLst>
          </p:cNvPr>
          <p:cNvSpPr txBox="1">
            <a:spLocks noChangeArrowheads="1"/>
          </p:cNvSpPr>
          <p:nvPr/>
        </p:nvSpPr>
        <p:spPr bwMode="auto">
          <a:xfrm>
            <a:off x="6311900" y="3670295"/>
            <a:ext cx="5575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REGIONAL INVESTMENT BANKING FEE COMPARISON, YTD WITH YOY % CHANGE</a:t>
            </a:r>
          </a:p>
        </p:txBody>
      </p:sp>
      <p:sp>
        <p:nvSpPr>
          <p:cNvPr id="39947" name="TextBox 11">
            <a:extLst>
              <a:ext uri="{FF2B5EF4-FFF2-40B4-BE49-F238E27FC236}">
                <a16:creationId xmlns:a16="http://schemas.microsoft.com/office/drawing/2014/main" id="{1F21A010-45BC-F6DD-CB7C-19B63DC8BD7D}"/>
              </a:ext>
            </a:extLst>
          </p:cNvPr>
          <p:cNvSpPr txBox="1">
            <a:spLocks noChangeArrowheads="1"/>
          </p:cNvSpPr>
          <p:nvPr/>
        </p:nvSpPr>
        <p:spPr bwMode="auto">
          <a:xfrm>
            <a:off x="6311900" y="1008063"/>
            <a:ext cx="55615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KEY HIGHLIGHTS</a:t>
            </a:r>
          </a:p>
        </p:txBody>
      </p:sp>
      <p:sp>
        <p:nvSpPr>
          <p:cNvPr id="39938" name="Title 1">
            <a:extLst>
              <a:ext uri="{FF2B5EF4-FFF2-40B4-BE49-F238E27FC236}">
                <a16:creationId xmlns:a16="http://schemas.microsoft.com/office/drawing/2014/main" id="{91D27C62-A79C-8826-3198-CEDB9857924C}"/>
              </a:ext>
            </a:extLst>
          </p:cNvPr>
          <p:cNvSpPr>
            <a:spLocks noGrp="1"/>
          </p:cNvSpPr>
          <p:nvPr>
            <p:ph type="title"/>
          </p:nvPr>
        </p:nvSpPr>
        <p:spPr>
          <a:xfrm>
            <a:off x="292100" y="311150"/>
            <a:ext cx="11595100" cy="352425"/>
          </a:xfrm>
        </p:spPr>
        <p:txBody>
          <a:bodyPr/>
          <a:lstStyle/>
          <a:p>
            <a:r>
              <a:rPr lang="en-GB" altLang="en-US" dirty="0">
                <a:solidFill>
                  <a:schemeClr val="tx1"/>
                </a:solidFill>
                <a:latin typeface="Arial Regular"/>
                <a:ea typeface="Arial Regular"/>
                <a:cs typeface="Arial Regular"/>
              </a:rPr>
              <a:t>Sub-Saharan Africa Investment Banking Review: </a:t>
            </a:r>
            <a:r>
              <a:rPr lang="en-GB" altLang="en-US" dirty="0">
                <a:latin typeface="Arial Regular"/>
                <a:ea typeface="Arial Regular"/>
                <a:cs typeface="Arial Regular"/>
              </a:rPr>
              <a:t>Investment Banking Fees</a:t>
            </a:r>
          </a:p>
        </p:txBody>
      </p:sp>
      <p:sp>
        <p:nvSpPr>
          <p:cNvPr id="4" name="Footer Placeholder 3">
            <a:extLst>
              <a:ext uri="{FF2B5EF4-FFF2-40B4-BE49-F238E27FC236}">
                <a16:creationId xmlns:a16="http://schemas.microsoft.com/office/drawing/2014/main" id="{D13FD868-F6AD-8D1D-63E0-4995F992C22D}"/>
              </a:ext>
            </a:extLst>
          </p:cNvPr>
          <p:cNvSpPr>
            <a:spLocks noGrp="1"/>
          </p:cNvSpPr>
          <p:nvPr>
            <p:ph type="ftr" sz="quarter" idx="14"/>
          </p:nvPr>
        </p:nvSpPr>
        <p:spPr/>
        <p:txBody>
          <a:bodyPr/>
          <a:lstStyle/>
          <a:p>
            <a:pPr>
              <a:defRPr/>
            </a:pPr>
            <a:r>
              <a:rPr lang="en-US" dirty="0"/>
              <a:t>An LSEG business</a:t>
            </a:r>
          </a:p>
        </p:txBody>
      </p:sp>
      <p:cxnSp>
        <p:nvCxnSpPr>
          <p:cNvPr id="5" name="Straight Connector 4">
            <a:extLst>
              <a:ext uri="{FF2B5EF4-FFF2-40B4-BE49-F238E27FC236}">
                <a16:creationId xmlns:a16="http://schemas.microsoft.com/office/drawing/2014/main" id="{0DDD2B96-1956-43FE-4DC0-C07F3379C166}"/>
              </a:ext>
            </a:extLst>
          </p:cNvPr>
          <p:cNvCxnSpPr/>
          <p:nvPr/>
        </p:nvCxnSpPr>
        <p:spPr>
          <a:xfrm>
            <a:off x="292100" y="976313"/>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9918BC-3DA1-D060-B8BC-102E90A20646}"/>
              </a:ext>
            </a:extLst>
          </p:cNvPr>
          <p:cNvCxnSpPr/>
          <p:nvPr/>
        </p:nvCxnSpPr>
        <p:spPr>
          <a:xfrm>
            <a:off x="6410325" y="976313"/>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AFBBAD-F2C0-4D56-2898-2380B099B16D}"/>
              </a:ext>
            </a:extLst>
          </p:cNvPr>
          <p:cNvCxnSpPr/>
          <p:nvPr/>
        </p:nvCxnSpPr>
        <p:spPr>
          <a:xfrm>
            <a:off x="292100" y="3625850"/>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3917E4-5809-EB5D-88FF-6D16A912FF07}"/>
              </a:ext>
            </a:extLst>
          </p:cNvPr>
          <p:cNvCxnSpPr/>
          <p:nvPr/>
        </p:nvCxnSpPr>
        <p:spPr>
          <a:xfrm>
            <a:off x="6410325" y="3625850"/>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944" name="TextBox 8">
            <a:extLst>
              <a:ext uri="{FF2B5EF4-FFF2-40B4-BE49-F238E27FC236}">
                <a16:creationId xmlns:a16="http://schemas.microsoft.com/office/drawing/2014/main" id="{9FC33FAF-6BEA-F35C-9A2C-DECAF7AA2CDB}"/>
              </a:ext>
            </a:extLst>
          </p:cNvPr>
          <p:cNvSpPr txBox="1">
            <a:spLocks noChangeArrowheads="1"/>
          </p:cNvSpPr>
          <p:nvPr/>
        </p:nvSpPr>
        <p:spPr bwMode="auto">
          <a:xfrm>
            <a:off x="10709275" y="6197600"/>
            <a:ext cx="1330325" cy="56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39945" name="TextBox 9">
            <a:extLst>
              <a:ext uri="{FF2B5EF4-FFF2-40B4-BE49-F238E27FC236}">
                <a16:creationId xmlns:a16="http://schemas.microsoft.com/office/drawing/2014/main" id="{EA770404-A4DB-9C1C-0DDB-71C7B5DDC034}"/>
              </a:ext>
            </a:extLst>
          </p:cNvPr>
          <p:cNvSpPr txBox="1">
            <a:spLocks noChangeArrowheads="1"/>
          </p:cNvSpPr>
          <p:nvPr/>
        </p:nvSpPr>
        <p:spPr bwMode="auto">
          <a:xfrm>
            <a:off x="200025" y="1008063"/>
            <a:ext cx="46152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INVESTMENT BANKING FEES (US$ MIL)</a:t>
            </a:r>
          </a:p>
        </p:txBody>
      </p:sp>
      <p:sp>
        <p:nvSpPr>
          <p:cNvPr id="39946" name="TextBox 10">
            <a:extLst>
              <a:ext uri="{FF2B5EF4-FFF2-40B4-BE49-F238E27FC236}">
                <a16:creationId xmlns:a16="http://schemas.microsoft.com/office/drawing/2014/main" id="{6F22AFA9-5980-B321-F7F5-7C9749273F03}"/>
              </a:ext>
            </a:extLst>
          </p:cNvPr>
          <p:cNvSpPr txBox="1">
            <a:spLocks noChangeArrowheads="1"/>
          </p:cNvSpPr>
          <p:nvPr/>
        </p:nvSpPr>
        <p:spPr bwMode="auto">
          <a:xfrm>
            <a:off x="200024" y="3667125"/>
            <a:ext cx="5556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IB FEES BY ASSET CLASS, YTD PERIODS (US$ MIL)</a:t>
            </a:r>
          </a:p>
        </p:txBody>
      </p:sp>
      <p:sp>
        <p:nvSpPr>
          <p:cNvPr id="9" name="TextBox 8">
            <a:extLst>
              <a:ext uri="{FF2B5EF4-FFF2-40B4-BE49-F238E27FC236}">
                <a16:creationId xmlns:a16="http://schemas.microsoft.com/office/drawing/2014/main" id="{69E09D30-3DA2-8C5A-1ED0-5CEB72EE6207}"/>
              </a:ext>
            </a:extLst>
          </p:cNvPr>
          <p:cNvSpPr txBox="1"/>
          <p:nvPr/>
        </p:nvSpPr>
        <p:spPr>
          <a:xfrm>
            <a:off x="6407689" y="1284520"/>
            <a:ext cx="5465763" cy="2416046"/>
          </a:xfrm>
          <a:prstGeom prst="rect">
            <a:avLst/>
          </a:prstGeom>
          <a:noFill/>
        </p:spPr>
        <p:txBody>
          <a:bodyPr wrap="square" lIns="0" rIns="0" rtlCol="0">
            <a:spAutoFit/>
          </a:bodyPr>
          <a:lstStyle/>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An estimated US$64.8 million worth of investment banking fees were generated in Sub-Saharan Africa during the first quarter of 2023, down 50% from the first quarter of 2022 and the lowest first quarter total since 2010.  Fees declined 66% compared to the fourth quarter of 2022.</a:t>
            </a:r>
            <a:endParaRPr lang="en-GB" sz="95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Equity capital markets underwriting fees totalled US$9.6 million, an increase of 9% compared to the first quarter of 2022, which ranked as the slowest first quarter for Sub-Saharan Africa IB fees since 2010.  Debt capital markets fees declined 47% to US$23.2 million, while syndicated lending fees declined 15% to a nine-year low of US$18.0 million.</a:t>
            </a:r>
            <a:endParaRPr lang="en-GB" sz="95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Advisory fees earned from completed M&amp;A transactions in the region reached US$14.0 million during the first quarter of 2023, down 75% from 2022 levels and marking the slowest first quarter for M&amp;A fees in Sub-Saharan Africa since 2005.</a:t>
            </a:r>
            <a:endParaRPr lang="en-GB" sz="95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Seventy-four percent of all Sub-Saharan African fees were generated in South Africa during the first quarter of 2023, followed by Ivory coast (8%) and Nigeria (5%).  </a:t>
            </a:r>
            <a:endParaRPr lang="en-GB" sz="95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JP Morgan earned the most investment banking fees in the region during the first quarter of 2023, a total of US$14.3 million or a 22% share of the total fee pool.</a:t>
            </a:r>
            <a:endParaRPr lang="en-GB" sz="950" kern="100" dirty="0">
              <a:effectLst/>
              <a:ea typeface="Calibri" panose="020F0502020204030204" pitchFamily="34" charset="0"/>
            </a:endParaRPr>
          </a:p>
          <a:p>
            <a:endParaRPr lang="en-GB" dirty="0"/>
          </a:p>
        </p:txBody>
      </p:sp>
      <p:pic>
        <p:nvPicPr>
          <p:cNvPr id="11" name="Picture 10" descr="World Map 2">
            <a:extLst>
              <a:ext uri="{FF2B5EF4-FFF2-40B4-BE49-F238E27FC236}">
                <a16:creationId xmlns:a16="http://schemas.microsoft.com/office/drawing/2014/main" id="{00000000-0008-0000-0100-00001F000000}"/>
              </a:ext>
            </a:extLst>
          </p:cNvPr>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6648543" y="3967159"/>
            <a:ext cx="5000438" cy="2367466"/>
          </a:xfrm>
          <a:prstGeom prst="rect">
            <a:avLst/>
          </a:prstGeom>
          <a:noFill/>
          <a:ln w="9525">
            <a:noFill/>
            <a:miter lim="800000"/>
            <a:headEnd/>
            <a:tailEnd/>
          </a:ln>
        </p:spPr>
      </p:pic>
      <p:sp>
        <p:nvSpPr>
          <p:cNvPr id="12" name="TextBox 11">
            <a:extLst>
              <a:ext uri="{FF2B5EF4-FFF2-40B4-BE49-F238E27FC236}">
                <a16:creationId xmlns:a16="http://schemas.microsoft.com/office/drawing/2014/main" id="{A676D58F-4715-3846-F3DB-FCCD8422ADD3}"/>
              </a:ext>
            </a:extLst>
          </p:cNvPr>
          <p:cNvSpPr txBox="1"/>
          <p:nvPr/>
        </p:nvSpPr>
        <p:spPr>
          <a:xfrm>
            <a:off x="8378194" y="3958325"/>
            <a:ext cx="947956" cy="553998"/>
          </a:xfrm>
          <a:prstGeom prst="rect">
            <a:avLst/>
          </a:prstGeom>
          <a:noFill/>
        </p:spPr>
        <p:txBody>
          <a:bodyPr wrap="square" rtlCol="0">
            <a:spAutoFit/>
          </a:bodyPr>
          <a:lstStyle/>
          <a:p>
            <a:pPr algn="ctr"/>
            <a:r>
              <a:rPr lang="en-GB" sz="1000" b="1" dirty="0"/>
              <a:t>Global</a:t>
            </a:r>
          </a:p>
          <a:p>
            <a:pPr algn="ctr"/>
            <a:r>
              <a:rPr lang="en-GB" sz="1000" dirty="0"/>
              <a:t>$24.3 billion</a:t>
            </a:r>
          </a:p>
          <a:p>
            <a:pPr algn="ctr"/>
            <a:r>
              <a:rPr lang="en-GB" sz="1000" b="1" dirty="0">
                <a:solidFill>
                  <a:srgbClr val="FF0000"/>
                </a:solidFill>
              </a:rPr>
              <a:t>-22%</a:t>
            </a:r>
          </a:p>
        </p:txBody>
      </p:sp>
      <p:sp>
        <p:nvSpPr>
          <p:cNvPr id="14" name="TextBox 13">
            <a:extLst>
              <a:ext uri="{FF2B5EF4-FFF2-40B4-BE49-F238E27FC236}">
                <a16:creationId xmlns:a16="http://schemas.microsoft.com/office/drawing/2014/main" id="{E772FBF2-E784-6590-6534-1A53BA213066}"/>
              </a:ext>
            </a:extLst>
          </p:cNvPr>
          <p:cNvSpPr txBox="1"/>
          <p:nvPr/>
        </p:nvSpPr>
        <p:spPr>
          <a:xfrm>
            <a:off x="6922979" y="5349848"/>
            <a:ext cx="947956" cy="553998"/>
          </a:xfrm>
          <a:prstGeom prst="rect">
            <a:avLst/>
          </a:prstGeom>
          <a:noFill/>
        </p:spPr>
        <p:txBody>
          <a:bodyPr wrap="square" rtlCol="0">
            <a:spAutoFit/>
          </a:bodyPr>
          <a:lstStyle/>
          <a:p>
            <a:pPr algn="ctr"/>
            <a:r>
              <a:rPr lang="en-GB" sz="1000" b="1" dirty="0"/>
              <a:t>Americas</a:t>
            </a:r>
          </a:p>
          <a:p>
            <a:pPr algn="ctr"/>
            <a:r>
              <a:rPr lang="en-GB" sz="1000" dirty="0"/>
              <a:t>$11.2 billion</a:t>
            </a:r>
          </a:p>
          <a:p>
            <a:pPr algn="ctr"/>
            <a:r>
              <a:rPr lang="en-GB" sz="1000" b="1" dirty="0">
                <a:solidFill>
                  <a:srgbClr val="FF0000"/>
                </a:solidFill>
              </a:rPr>
              <a:t>-25%</a:t>
            </a:r>
          </a:p>
        </p:txBody>
      </p:sp>
      <p:sp>
        <p:nvSpPr>
          <p:cNvPr id="15" name="TextBox 14">
            <a:extLst>
              <a:ext uri="{FF2B5EF4-FFF2-40B4-BE49-F238E27FC236}">
                <a16:creationId xmlns:a16="http://schemas.microsoft.com/office/drawing/2014/main" id="{05BD35B1-8E86-8293-A0A2-BDC601F38DB3}"/>
              </a:ext>
            </a:extLst>
          </p:cNvPr>
          <p:cNvSpPr txBox="1"/>
          <p:nvPr/>
        </p:nvSpPr>
        <p:spPr>
          <a:xfrm>
            <a:off x="8240815" y="5080620"/>
            <a:ext cx="947956" cy="553998"/>
          </a:xfrm>
          <a:prstGeom prst="rect">
            <a:avLst/>
          </a:prstGeom>
          <a:noFill/>
        </p:spPr>
        <p:txBody>
          <a:bodyPr wrap="square" rtlCol="0">
            <a:spAutoFit/>
          </a:bodyPr>
          <a:lstStyle/>
          <a:p>
            <a:pPr algn="ctr"/>
            <a:r>
              <a:rPr lang="en-GB" sz="1000" b="1" dirty="0"/>
              <a:t>MENA</a:t>
            </a:r>
          </a:p>
          <a:p>
            <a:pPr algn="ctr"/>
            <a:r>
              <a:rPr lang="en-GB" sz="1000" dirty="0"/>
              <a:t>$0.2 billion</a:t>
            </a:r>
          </a:p>
          <a:p>
            <a:pPr algn="ctr"/>
            <a:r>
              <a:rPr lang="en-GB" sz="1000" b="1" dirty="0">
                <a:solidFill>
                  <a:srgbClr val="FF0000"/>
                </a:solidFill>
              </a:rPr>
              <a:t>-62%</a:t>
            </a:r>
          </a:p>
        </p:txBody>
      </p:sp>
      <p:sp>
        <p:nvSpPr>
          <p:cNvPr id="17" name="TextBox 16">
            <a:extLst>
              <a:ext uri="{FF2B5EF4-FFF2-40B4-BE49-F238E27FC236}">
                <a16:creationId xmlns:a16="http://schemas.microsoft.com/office/drawing/2014/main" id="{8E897DEF-F0AA-96A3-1541-1E1711F8BC21}"/>
              </a:ext>
            </a:extLst>
          </p:cNvPr>
          <p:cNvSpPr txBox="1"/>
          <p:nvPr/>
        </p:nvSpPr>
        <p:spPr>
          <a:xfrm>
            <a:off x="8470895" y="5830453"/>
            <a:ext cx="1593275" cy="553998"/>
          </a:xfrm>
          <a:prstGeom prst="rect">
            <a:avLst/>
          </a:prstGeom>
          <a:noFill/>
        </p:spPr>
        <p:txBody>
          <a:bodyPr wrap="square" rtlCol="0">
            <a:spAutoFit/>
          </a:bodyPr>
          <a:lstStyle/>
          <a:p>
            <a:pPr algn="ctr"/>
            <a:r>
              <a:rPr lang="en-GB" sz="1000" b="1" dirty="0"/>
              <a:t>Sub-Saharan Africa</a:t>
            </a:r>
          </a:p>
          <a:p>
            <a:pPr algn="ctr"/>
            <a:r>
              <a:rPr lang="en-GB" sz="1000" dirty="0"/>
              <a:t>$65 million</a:t>
            </a:r>
          </a:p>
          <a:p>
            <a:pPr algn="ctr"/>
            <a:r>
              <a:rPr lang="en-GB" sz="1000" b="1" dirty="0">
                <a:solidFill>
                  <a:srgbClr val="FF0000"/>
                </a:solidFill>
              </a:rPr>
              <a:t>-50%</a:t>
            </a:r>
          </a:p>
        </p:txBody>
      </p:sp>
      <p:sp>
        <p:nvSpPr>
          <p:cNvPr id="19" name="TextBox 18">
            <a:extLst>
              <a:ext uri="{FF2B5EF4-FFF2-40B4-BE49-F238E27FC236}">
                <a16:creationId xmlns:a16="http://schemas.microsoft.com/office/drawing/2014/main" id="{77C0E7D3-904C-5066-2ACA-77537C07F61D}"/>
              </a:ext>
            </a:extLst>
          </p:cNvPr>
          <p:cNvSpPr txBox="1"/>
          <p:nvPr/>
        </p:nvSpPr>
        <p:spPr>
          <a:xfrm>
            <a:off x="8793555" y="4517472"/>
            <a:ext cx="947956" cy="553998"/>
          </a:xfrm>
          <a:prstGeom prst="rect">
            <a:avLst/>
          </a:prstGeom>
          <a:noFill/>
        </p:spPr>
        <p:txBody>
          <a:bodyPr wrap="square" rtlCol="0">
            <a:spAutoFit/>
          </a:bodyPr>
          <a:lstStyle/>
          <a:p>
            <a:pPr algn="ctr"/>
            <a:r>
              <a:rPr lang="en-GB" sz="1000" b="1" dirty="0"/>
              <a:t>Europe</a:t>
            </a:r>
          </a:p>
          <a:p>
            <a:pPr algn="ctr"/>
            <a:r>
              <a:rPr lang="en-GB" sz="1000" dirty="0"/>
              <a:t>$5.8 billion</a:t>
            </a:r>
          </a:p>
          <a:p>
            <a:pPr algn="ctr"/>
            <a:r>
              <a:rPr lang="en-GB" sz="1000" b="1" dirty="0">
                <a:solidFill>
                  <a:srgbClr val="FF0000"/>
                </a:solidFill>
              </a:rPr>
              <a:t>-12%</a:t>
            </a:r>
          </a:p>
        </p:txBody>
      </p:sp>
      <p:sp>
        <p:nvSpPr>
          <p:cNvPr id="23" name="TextBox 22">
            <a:extLst>
              <a:ext uri="{FF2B5EF4-FFF2-40B4-BE49-F238E27FC236}">
                <a16:creationId xmlns:a16="http://schemas.microsoft.com/office/drawing/2014/main" id="{7C0A5CEF-3245-9206-9BD0-A1C2AA8C358F}"/>
              </a:ext>
            </a:extLst>
          </p:cNvPr>
          <p:cNvSpPr txBox="1"/>
          <p:nvPr/>
        </p:nvSpPr>
        <p:spPr>
          <a:xfrm>
            <a:off x="10031068" y="5066385"/>
            <a:ext cx="947956" cy="553998"/>
          </a:xfrm>
          <a:prstGeom prst="rect">
            <a:avLst/>
          </a:prstGeom>
          <a:noFill/>
        </p:spPr>
        <p:txBody>
          <a:bodyPr wrap="square" rtlCol="0">
            <a:spAutoFit/>
          </a:bodyPr>
          <a:lstStyle/>
          <a:p>
            <a:pPr algn="ctr"/>
            <a:r>
              <a:rPr lang="en-GB" sz="1000" b="1" dirty="0"/>
              <a:t>Asia Pacific</a:t>
            </a:r>
          </a:p>
          <a:p>
            <a:pPr algn="ctr"/>
            <a:r>
              <a:rPr lang="en-GB" sz="1000" dirty="0"/>
              <a:t>$5.9 billion</a:t>
            </a:r>
          </a:p>
          <a:p>
            <a:pPr algn="ctr"/>
            <a:r>
              <a:rPr lang="en-GB" sz="1000" b="1" dirty="0">
                <a:solidFill>
                  <a:srgbClr val="FF0000"/>
                </a:solidFill>
              </a:rPr>
              <a:t>-26%</a:t>
            </a:r>
          </a:p>
        </p:txBody>
      </p:sp>
      <p:sp>
        <p:nvSpPr>
          <p:cNvPr id="24" name="TextBox 23">
            <a:extLst>
              <a:ext uri="{FF2B5EF4-FFF2-40B4-BE49-F238E27FC236}">
                <a16:creationId xmlns:a16="http://schemas.microsoft.com/office/drawing/2014/main" id="{FAA7674E-B8E3-EBB6-1997-3EE391389C0D}"/>
              </a:ext>
            </a:extLst>
          </p:cNvPr>
          <p:cNvSpPr txBox="1"/>
          <p:nvPr/>
        </p:nvSpPr>
        <p:spPr>
          <a:xfrm>
            <a:off x="10884761" y="4762476"/>
            <a:ext cx="947956" cy="553998"/>
          </a:xfrm>
          <a:prstGeom prst="rect">
            <a:avLst/>
          </a:prstGeom>
          <a:noFill/>
        </p:spPr>
        <p:txBody>
          <a:bodyPr wrap="square" rtlCol="0">
            <a:spAutoFit/>
          </a:bodyPr>
          <a:lstStyle/>
          <a:p>
            <a:pPr algn="ctr"/>
            <a:r>
              <a:rPr lang="en-GB" sz="1000" b="1" dirty="0"/>
              <a:t>Japan</a:t>
            </a:r>
          </a:p>
          <a:p>
            <a:pPr algn="ctr"/>
            <a:r>
              <a:rPr lang="en-GB" sz="1000" dirty="0"/>
              <a:t>$1.1 billion</a:t>
            </a:r>
          </a:p>
          <a:p>
            <a:pPr algn="ctr"/>
            <a:r>
              <a:rPr lang="en-GB" sz="1000" b="1" dirty="0">
                <a:solidFill>
                  <a:srgbClr val="FF0000"/>
                </a:solidFill>
              </a:rPr>
              <a:t>-4%</a:t>
            </a:r>
          </a:p>
        </p:txBody>
      </p:sp>
      <p:graphicFrame>
        <p:nvGraphicFramePr>
          <p:cNvPr id="3" name="Chart 2">
            <a:extLst>
              <a:ext uri="{FF2B5EF4-FFF2-40B4-BE49-F238E27FC236}">
                <a16:creationId xmlns:a16="http://schemas.microsoft.com/office/drawing/2014/main" id="{45C43A64-75DC-411C-96BF-8706219FC5E7}"/>
              </a:ext>
            </a:extLst>
          </p:cNvPr>
          <p:cNvGraphicFramePr>
            <a:graphicFrameLocks/>
          </p:cNvGraphicFramePr>
          <p:nvPr>
            <p:extLst>
              <p:ext uri="{D42A27DB-BD31-4B8C-83A1-F6EECF244321}">
                <p14:modId xmlns:p14="http://schemas.microsoft.com/office/powerpoint/2010/main" val="3427361595"/>
              </p:ext>
            </p:extLst>
          </p:nvPr>
        </p:nvGraphicFramePr>
        <p:xfrm>
          <a:off x="287337" y="1282280"/>
          <a:ext cx="5468938" cy="227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1495B9C-F9D4-4F5A-B0EA-DB1AEC99E58B}"/>
              </a:ext>
            </a:extLst>
          </p:cNvPr>
          <p:cNvGraphicFramePr>
            <a:graphicFrameLocks/>
          </p:cNvGraphicFramePr>
          <p:nvPr>
            <p:extLst>
              <p:ext uri="{D42A27DB-BD31-4B8C-83A1-F6EECF244321}">
                <p14:modId xmlns:p14="http://schemas.microsoft.com/office/powerpoint/2010/main" val="707340143"/>
              </p:ext>
            </p:extLst>
          </p:nvPr>
        </p:nvGraphicFramePr>
        <p:xfrm>
          <a:off x="287337" y="3967159"/>
          <a:ext cx="5465763" cy="2467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745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1D27C62-A79C-8826-3198-CEDB9857924C}"/>
              </a:ext>
            </a:extLst>
          </p:cNvPr>
          <p:cNvSpPr>
            <a:spLocks noGrp="1"/>
          </p:cNvSpPr>
          <p:nvPr>
            <p:ph type="title"/>
          </p:nvPr>
        </p:nvSpPr>
        <p:spPr>
          <a:xfrm>
            <a:off x="292100" y="311150"/>
            <a:ext cx="11595100" cy="352425"/>
          </a:xfrm>
        </p:spPr>
        <p:txBody>
          <a:bodyPr/>
          <a:lstStyle/>
          <a:p>
            <a:r>
              <a:rPr lang="en-GB" altLang="en-US" dirty="0">
                <a:solidFill>
                  <a:schemeClr val="tx1"/>
                </a:solidFill>
                <a:latin typeface="Arial Regular"/>
                <a:ea typeface="Arial Regular"/>
                <a:cs typeface="Arial Regular"/>
              </a:rPr>
              <a:t>Sub-Saharan Africa Investment Banking Review: </a:t>
            </a:r>
            <a:r>
              <a:rPr lang="en-GB" altLang="en-US" dirty="0">
                <a:latin typeface="Arial Regular"/>
                <a:ea typeface="Arial Regular"/>
                <a:cs typeface="Arial Regular"/>
              </a:rPr>
              <a:t>Mergers &amp; Acquisitions</a:t>
            </a:r>
          </a:p>
        </p:txBody>
      </p:sp>
      <p:sp>
        <p:nvSpPr>
          <p:cNvPr id="4" name="Footer Placeholder 3">
            <a:extLst>
              <a:ext uri="{FF2B5EF4-FFF2-40B4-BE49-F238E27FC236}">
                <a16:creationId xmlns:a16="http://schemas.microsoft.com/office/drawing/2014/main" id="{D13FD868-F6AD-8D1D-63E0-4995F992C22D}"/>
              </a:ext>
            </a:extLst>
          </p:cNvPr>
          <p:cNvSpPr>
            <a:spLocks noGrp="1"/>
          </p:cNvSpPr>
          <p:nvPr>
            <p:ph type="ftr" sz="quarter" idx="14"/>
          </p:nvPr>
        </p:nvSpPr>
        <p:spPr/>
        <p:txBody>
          <a:bodyPr/>
          <a:lstStyle/>
          <a:p>
            <a:pPr>
              <a:defRPr/>
            </a:pPr>
            <a:r>
              <a:rPr lang="en-US" dirty="0"/>
              <a:t>An LSEG business</a:t>
            </a:r>
          </a:p>
        </p:txBody>
      </p:sp>
      <p:cxnSp>
        <p:nvCxnSpPr>
          <p:cNvPr id="5" name="Straight Connector 4">
            <a:extLst>
              <a:ext uri="{FF2B5EF4-FFF2-40B4-BE49-F238E27FC236}">
                <a16:creationId xmlns:a16="http://schemas.microsoft.com/office/drawing/2014/main" id="{0DDD2B96-1956-43FE-4DC0-C07F3379C166}"/>
              </a:ext>
            </a:extLst>
          </p:cNvPr>
          <p:cNvCxnSpPr/>
          <p:nvPr/>
        </p:nvCxnSpPr>
        <p:spPr>
          <a:xfrm>
            <a:off x="292100" y="976313"/>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9918BC-3DA1-D060-B8BC-102E90A20646}"/>
              </a:ext>
            </a:extLst>
          </p:cNvPr>
          <p:cNvCxnSpPr/>
          <p:nvPr/>
        </p:nvCxnSpPr>
        <p:spPr>
          <a:xfrm>
            <a:off x="6410325" y="976313"/>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AFBBAD-F2C0-4D56-2898-2380B099B16D}"/>
              </a:ext>
            </a:extLst>
          </p:cNvPr>
          <p:cNvCxnSpPr/>
          <p:nvPr/>
        </p:nvCxnSpPr>
        <p:spPr>
          <a:xfrm>
            <a:off x="292100" y="3625850"/>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3917E4-5809-EB5D-88FF-6D16A912FF07}"/>
              </a:ext>
            </a:extLst>
          </p:cNvPr>
          <p:cNvCxnSpPr/>
          <p:nvPr/>
        </p:nvCxnSpPr>
        <p:spPr>
          <a:xfrm>
            <a:off x="6410325" y="3625850"/>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944" name="TextBox 8">
            <a:extLst>
              <a:ext uri="{FF2B5EF4-FFF2-40B4-BE49-F238E27FC236}">
                <a16:creationId xmlns:a16="http://schemas.microsoft.com/office/drawing/2014/main" id="{9FC33FAF-6BEA-F35C-9A2C-DECAF7AA2CDB}"/>
              </a:ext>
            </a:extLst>
          </p:cNvPr>
          <p:cNvSpPr txBox="1">
            <a:spLocks noChangeArrowheads="1"/>
          </p:cNvSpPr>
          <p:nvPr/>
        </p:nvSpPr>
        <p:spPr bwMode="auto">
          <a:xfrm>
            <a:off x="10709275" y="6197600"/>
            <a:ext cx="1330325" cy="56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39945" name="TextBox 9">
            <a:extLst>
              <a:ext uri="{FF2B5EF4-FFF2-40B4-BE49-F238E27FC236}">
                <a16:creationId xmlns:a16="http://schemas.microsoft.com/office/drawing/2014/main" id="{EA770404-A4DB-9C1C-0DDB-71C7B5DDC034}"/>
              </a:ext>
            </a:extLst>
          </p:cNvPr>
          <p:cNvSpPr txBox="1">
            <a:spLocks noChangeArrowheads="1"/>
          </p:cNvSpPr>
          <p:nvPr/>
        </p:nvSpPr>
        <p:spPr bwMode="auto">
          <a:xfrm>
            <a:off x="200024" y="1008063"/>
            <a:ext cx="5286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ANY SUB-SAHARAN AFRICAN INVOLVEMENT ANNOUNCED M&amp;A VOLUMES</a:t>
            </a:r>
          </a:p>
        </p:txBody>
      </p:sp>
      <p:sp>
        <p:nvSpPr>
          <p:cNvPr id="39946" name="TextBox 10">
            <a:extLst>
              <a:ext uri="{FF2B5EF4-FFF2-40B4-BE49-F238E27FC236}">
                <a16:creationId xmlns:a16="http://schemas.microsoft.com/office/drawing/2014/main" id="{6F22AFA9-5980-B321-F7F5-7C9749273F03}"/>
              </a:ext>
            </a:extLst>
          </p:cNvPr>
          <p:cNvSpPr txBox="1">
            <a:spLocks noChangeArrowheads="1"/>
          </p:cNvSpPr>
          <p:nvPr/>
        </p:nvSpPr>
        <p:spPr bwMode="auto">
          <a:xfrm>
            <a:off x="200024" y="3667125"/>
            <a:ext cx="55874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ANNOUNCED M&amp;A VOLUMES, YTD PERIODS (US$ BIL)</a:t>
            </a:r>
          </a:p>
        </p:txBody>
      </p:sp>
      <p:sp>
        <p:nvSpPr>
          <p:cNvPr id="39947" name="TextBox 11">
            <a:extLst>
              <a:ext uri="{FF2B5EF4-FFF2-40B4-BE49-F238E27FC236}">
                <a16:creationId xmlns:a16="http://schemas.microsoft.com/office/drawing/2014/main" id="{1F21A010-45BC-F6DD-CB7C-19B63DC8BD7D}"/>
              </a:ext>
            </a:extLst>
          </p:cNvPr>
          <p:cNvSpPr txBox="1">
            <a:spLocks noChangeArrowheads="1"/>
          </p:cNvSpPr>
          <p:nvPr/>
        </p:nvSpPr>
        <p:spPr bwMode="auto">
          <a:xfrm>
            <a:off x="6310313" y="1010146"/>
            <a:ext cx="54689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TARGET M&amp;A BY TARGET SECTOR, YTD (US$ MIL)</a:t>
            </a:r>
          </a:p>
        </p:txBody>
      </p:sp>
      <p:sp>
        <p:nvSpPr>
          <p:cNvPr id="39948" name="TextBox 12">
            <a:extLst>
              <a:ext uri="{FF2B5EF4-FFF2-40B4-BE49-F238E27FC236}">
                <a16:creationId xmlns:a16="http://schemas.microsoft.com/office/drawing/2014/main" id="{F1FE54FE-EB4E-39E2-EBE9-AF5246B2F06F}"/>
              </a:ext>
            </a:extLst>
          </p:cNvPr>
          <p:cNvSpPr txBox="1">
            <a:spLocks noChangeArrowheads="1"/>
          </p:cNvSpPr>
          <p:nvPr/>
        </p:nvSpPr>
        <p:spPr bwMode="auto">
          <a:xfrm>
            <a:off x="6310313" y="3665538"/>
            <a:ext cx="3602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KEY HIGHLIGHTS</a:t>
            </a:r>
          </a:p>
        </p:txBody>
      </p:sp>
      <p:sp>
        <p:nvSpPr>
          <p:cNvPr id="9" name="TextBox 8">
            <a:extLst>
              <a:ext uri="{FF2B5EF4-FFF2-40B4-BE49-F238E27FC236}">
                <a16:creationId xmlns:a16="http://schemas.microsoft.com/office/drawing/2014/main" id="{69E09D30-3DA2-8C5A-1ED0-5CEB72EE6207}"/>
              </a:ext>
            </a:extLst>
          </p:cNvPr>
          <p:cNvSpPr txBox="1"/>
          <p:nvPr/>
        </p:nvSpPr>
        <p:spPr>
          <a:xfrm>
            <a:off x="6404499" y="3852468"/>
            <a:ext cx="5465763" cy="2577629"/>
          </a:xfrm>
          <a:prstGeom prst="rect">
            <a:avLst/>
          </a:prstGeom>
          <a:noFill/>
        </p:spPr>
        <p:txBody>
          <a:bodyPr wrap="square" lIns="0" rIns="0" rtlCol="0">
            <a:spAutoFit/>
          </a:bodyPr>
          <a:lstStyle/>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The value of announced M&amp;A transactions with any Sub-Saharan African involvement reached US$2.9 billion during the first quarter of 2023, an 80% decline compared to first quarter 2022 and the lowest first quarter total since 2003.  The number of Sub-Saharan African deals declined 30% compared to a year ago, a nine-year low.</a:t>
            </a:r>
            <a:endParaRPr lang="en-GB" sz="95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US" sz="950" kern="100" dirty="0">
                <a:effectLst/>
                <a:ea typeface="Times New Roman" panose="02020603050405020304" pitchFamily="18" charset="0"/>
              </a:rPr>
              <a:t>Deals involving a Sub-Saharan African target </a:t>
            </a:r>
            <a:r>
              <a:rPr lang="en-US" sz="950" kern="100" dirty="0" err="1">
                <a:effectLst/>
                <a:ea typeface="Times New Roman" panose="02020603050405020304" pitchFamily="18" charset="0"/>
              </a:rPr>
              <a:t>totalled</a:t>
            </a:r>
            <a:r>
              <a:rPr lang="en-US" sz="950" kern="100" dirty="0">
                <a:effectLst/>
                <a:ea typeface="Times New Roman" panose="02020603050405020304" pitchFamily="18" charset="0"/>
              </a:rPr>
              <a:t> US$2.3 billion during the first quarter of 2022, down 81</a:t>
            </a:r>
            <a:r>
              <a:rPr lang="en-GB" sz="950" kern="100" dirty="0">
                <a:effectLst/>
                <a:ea typeface="Times New Roman" panose="02020603050405020304" pitchFamily="18" charset="0"/>
              </a:rPr>
              <a:t>% from 2022 levels and a three-year low.  The number of deals declined 28% from last year.  Inbound deals involving a non-Sub-Saharan African acquiror declined 85% to US$1.5 billion, while domestic deals declined 64% to US$838.6 million.  Sub-Saharan African outbound M&amp;A totalled US$384.1 million, down 53% compared to the value recorded during 2022 and a nine-year low.</a:t>
            </a:r>
            <a:endParaRPr lang="en-GB" sz="95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Materials deal making totalled US$699.4 million, or 30% of first quarter 2023 Sub-Saharan African involvement M&amp;A activity, an increase of 34% compared to a year ago. Energy &amp; Power and Consumer Products &amp; Services rounded out the top three sectors for first quarter 2023 M&amp;A activity.  Nigeria </a:t>
            </a:r>
            <a:r>
              <a:rPr lang="en-GB" sz="950" kern="100" dirty="0">
                <a:effectLst/>
                <a:ea typeface="Calibri" panose="020F0502020204030204" pitchFamily="34" charset="0"/>
              </a:rPr>
              <a:t>was the most targeted nation, followed by Zimbabwe and South Africa.</a:t>
            </a:r>
          </a:p>
          <a:p>
            <a:pPr marL="342900" marR="0" lvl="0" indent="-342900">
              <a:spcBef>
                <a:spcPts val="0"/>
              </a:spcBef>
              <a:spcAft>
                <a:spcPts val="0"/>
              </a:spcAft>
              <a:buFont typeface="Wingdings" panose="05000000000000000000" pitchFamily="2" charset="2"/>
              <a:buChar char=""/>
              <a:tabLst>
                <a:tab pos="457200" algn="l"/>
              </a:tabLst>
            </a:pPr>
            <a:r>
              <a:rPr lang="en-GB" sz="950" kern="100" dirty="0">
                <a:effectLst/>
                <a:ea typeface="Times New Roman" panose="02020603050405020304" pitchFamily="18" charset="0"/>
              </a:rPr>
              <a:t>Java Capital (Proprietary) Ltd topped the any Sub-Saharan African involvement announced M&amp;A financial advisor league table during the first quarter of 2023.</a:t>
            </a:r>
            <a:endParaRPr lang="en-GB" sz="950" kern="100" dirty="0">
              <a:effectLst/>
              <a:ea typeface="Calibri" panose="020F0502020204030204" pitchFamily="34" charset="0"/>
            </a:endParaRPr>
          </a:p>
          <a:p>
            <a:pPr marL="171450" marR="0" lvl="0" indent="-171450">
              <a:spcBef>
                <a:spcPts val="0"/>
              </a:spcBef>
              <a:spcAft>
                <a:spcPts val="0"/>
              </a:spcAft>
              <a:buFont typeface="Wingdings" panose="05000000000000000000" pitchFamily="2" charset="2"/>
              <a:buChar char="§"/>
              <a:tabLst>
                <a:tab pos="457200" algn="l"/>
              </a:tabLst>
            </a:pPr>
            <a:endParaRPr lang="en-GB" sz="950" dirty="0">
              <a:effectLst/>
              <a:ea typeface="Calibri" panose="020F0502020204030204" pitchFamily="34" charset="0"/>
            </a:endParaRPr>
          </a:p>
        </p:txBody>
      </p:sp>
      <p:graphicFrame>
        <p:nvGraphicFramePr>
          <p:cNvPr id="13" name="Chart 12">
            <a:extLst>
              <a:ext uri="{FF2B5EF4-FFF2-40B4-BE49-F238E27FC236}">
                <a16:creationId xmlns:a16="http://schemas.microsoft.com/office/drawing/2014/main" id="{C83A6669-EAFE-45FC-909B-2DBD9257ACCB}"/>
              </a:ext>
            </a:extLst>
          </p:cNvPr>
          <p:cNvGraphicFramePr>
            <a:graphicFrameLocks/>
          </p:cNvGraphicFramePr>
          <p:nvPr>
            <p:extLst>
              <p:ext uri="{D42A27DB-BD31-4B8C-83A1-F6EECF244321}">
                <p14:modId xmlns:p14="http://schemas.microsoft.com/office/powerpoint/2010/main" val="3538482856"/>
              </p:ext>
            </p:extLst>
          </p:nvPr>
        </p:nvGraphicFramePr>
        <p:xfrm>
          <a:off x="6404499" y="1288992"/>
          <a:ext cx="5468938" cy="2316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41265AF5-FEFF-4E9E-9FB9-7C9940D38A78}"/>
              </a:ext>
            </a:extLst>
          </p:cNvPr>
          <p:cNvGraphicFramePr>
            <a:graphicFrameLocks/>
          </p:cNvGraphicFramePr>
          <p:nvPr>
            <p:extLst>
              <p:ext uri="{D42A27DB-BD31-4B8C-83A1-F6EECF244321}">
                <p14:modId xmlns:p14="http://schemas.microsoft.com/office/powerpoint/2010/main" val="1236631173"/>
              </p:ext>
            </p:extLst>
          </p:nvPr>
        </p:nvGraphicFramePr>
        <p:xfrm>
          <a:off x="284163" y="1279625"/>
          <a:ext cx="5486400" cy="2280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3553291911"/>
              </p:ext>
            </p:extLst>
          </p:nvPr>
        </p:nvGraphicFramePr>
        <p:xfrm>
          <a:off x="284163" y="3952874"/>
          <a:ext cx="5486400" cy="2277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549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E9214E9-47B8-01C4-1B44-6BC6B2134131}"/>
              </a:ext>
            </a:extLst>
          </p:cNvPr>
          <p:cNvSpPr>
            <a:spLocks noGrp="1"/>
          </p:cNvSpPr>
          <p:nvPr>
            <p:ph type="title"/>
          </p:nvPr>
        </p:nvSpPr>
        <p:spPr>
          <a:xfrm>
            <a:off x="292100" y="311150"/>
            <a:ext cx="11595100" cy="352425"/>
          </a:xfrm>
        </p:spPr>
        <p:txBody>
          <a:bodyPr/>
          <a:lstStyle/>
          <a:p>
            <a:r>
              <a:rPr lang="en-GB" altLang="en-US" dirty="0">
                <a:solidFill>
                  <a:schemeClr val="tx1"/>
                </a:solidFill>
                <a:latin typeface="Arial Regular"/>
                <a:ea typeface="Arial Regular"/>
                <a:cs typeface="Arial Regular"/>
              </a:rPr>
              <a:t>Sub-Saharan Africa Investment Banking Review: </a:t>
            </a:r>
            <a:r>
              <a:rPr lang="en-GB" altLang="en-US" dirty="0">
                <a:latin typeface="Arial Regular"/>
                <a:ea typeface="Arial Regular"/>
                <a:cs typeface="Arial Regular"/>
              </a:rPr>
              <a:t>Mergers &amp; Acquisitions</a:t>
            </a:r>
          </a:p>
        </p:txBody>
      </p:sp>
      <p:sp>
        <p:nvSpPr>
          <p:cNvPr id="4" name="Footer Placeholder 3">
            <a:extLst>
              <a:ext uri="{FF2B5EF4-FFF2-40B4-BE49-F238E27FC236}">
                <a16:creationId xmlns:a16="http://schemas.microsoft.com/office/drawing/2014/main" id="{B2CDEA6C-E0D4-2571-19DC-860B73559107}"/>
              </a:ext>
            </a:extLst>
          </p:cNvPr>
          <p:cNvSpPr>
            <a:spLocks noGrp="1"/>
          </p:cNvSpPr>
          <p:nvPr>
            <p:ph type="ftr" sz="quarter" idx="14"/>
          </p:nvPr>
        </p:nvSpPr>
        <p:spPr/>
        <p:txBody>
          <a:bodyPr/>
          <a:lstStyle/>
          <a:p>
            <a:pPr>
              <a:defRPr/>
            </a:pPr>
            <a:r>
              <a:rPr lang="en-US"/>
              <a:t>An LSEG business</a:t>
            </a:r>
            <a:endParaRPr lang="en-US" dirty="0"/>
          </a:p>
        </p:txBody>
      </p:sp>
      <p:sp>
        <p:nvSpPr>
          <p:cNvPr id="45060" name="TextBox 6">
            <a:extLst>
              <a:ext uri="{FF2B5EF4-FFF2-40B4-BE49-F238E27FC236}">
                <a16:creationId xmlns:a16="http://schemas.microsoft.com/office/drawing/2014/main" id="{27113C00-A98A-B571-C0D8-F1AF866D0820}"/>
              </a:ext>
            </a:extLst>
          </p:cNvPr>
          <p:cNvSpPr txBox="1">
            <a:spLocks noChangeArrowheads="1"/>
          </p:cNvSpPr>
          <p:nvPr/>
        </p:nvSpPr>
        <p:spPr bwMode="auto">
          <a:xfrm>
            <a:off x="10709275" y="6197600"/>
            <a:ext cx="1330325" cy="56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cxnSp>
        <p:nvCxnSpPr>
          <p:cNvPr id="9" name="Straight Connector 8">
            <a:extLst>
              <a:ext uri="{FF2B5EF4-FFF2-40B4-BE49-F238E27FC236}">
                <a16:creationId xmlns:a16="http://schemas.microsoft.com/office/drawing/2014/main" id="{B62C45FD-15CC-4025-8C14-8F5439928D05}"/>
              </a:ext>
            </a:extLst>
          </p:cNvPr>
          <p:cNvCxnSpPr>
            <a:cxnSpLocks/>
          </p:cNvCxnSpPr>
          <p:nvPr/>
        </p:nvCxnSpPr>
        <p:spPr>
          <a:xfrm>
            <a:off x="292100" y="1327150"/>
            <a:ext cx="3511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8ED9A1D-89ED-9146-2162-177ED92D9DF2}"/>
              </a:ext>
            </a:extLst>
          </p:cNvPr>
          <p:cNvCxnSpPr>
            <a:cxnSpLocks/>
          </p:cNvCxnSpPr>
          <p:nvPr/>
        </p:nvCxnSpPr>
        <p:spPr>
          <a:xfrm>
            <a:off x="4333875" y="1327150"/>
            <a:ext cx="74756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064" name="TextBox 16">
            <a:extLst>
              <a:ext uri="{FF2B5EF4-FFF2-40B4-BE49-F238E27FC236}">
                <a16:creationId xmlns:a16="http://schemas.microsoft.com/office/drawing/2014/main" id="{9AAA5AE1-CB5F-D691-DCED-25D41571DBC6}"/>
              </a:ext>
            </a:extLst>
          </p:cNvPr>
          <p:cNvSpPr txBox="1">
            <a:spLocks noChangeArrowheads="1"/>
          </p:cNvSpPr>
          <p:nvPr/>
        </p:nvSpPr>
        <p:spPr bwMode="auto">
          <a:xfrm>
            <a:off x="204788" y="1365250"/>
            <a:ext cx="3746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TARGET M&amp;A BY TARGET NATION, YTD (US$ MIL)</a:t>
            </a:r>
          </a:p>
        </p:txBody>
      </p:sp>
      <p:sp>
        <p:nvSpPr>
          <p:cNvPr id="45065" name="TextBox 17">
            <a:extLst>
              <a:ext uri="{FF2B5EF4-FFF2-40B4-BE49-F238E27FC236}">
                <a16:creationId xmlns:a16="http://schemas.microsoft.com/office/drawing/2014/main" id="{EB6D5388-B020-D9A1-9FAC-2F1FEBD33CB9}"/>
              </a:ext>
            </a:extLst>
          </p:cNvPr>
          <p:cNvSpPr txBox="1">
            <a:spLocks noChangeArrowheads="1"/>
          </p:cNvSpPr>
          <p:nvPr/>
        </p:nvSpPr>
        <p:spPr bwMode="auto">
          <a:xfrm>
            <a:off x="4243388" y="1355725"/>
            <a:ext cx="4383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TOP DEALS WITH SUB-SAHARAN AFRICA INVOLVEMENT, YTD</a:t>
            </a:r>
          </a:p>
        </p:txBody>
      </p:sp>
      <p:graphicFrame>
        <p:nvGraphicFramePr>
          <p:cNvPr id="3" name="Object 2">
            <a:extLst>
              <a:ext uri="{FF2B5EF4-FFF2-40B4-BE49-F238E27FC236}">
                <a16:creationId xmlns:a16="http://schemas.microsoft.com/office/drawing/2014/main" id="{3742CCFC-07C1-7560-F162-69E045A0BA8A}"/>
              </a:ext>
            </a:extLst>
          </p:cNvPr>
          <p:cNvGraphicFramePr>
            <a:graphicFrameLocks noChangeAspect="1"/>
          </p:cNvGraphicFramePr>
          <p:nvPr>
            <p:extLst>
              <p:ext uri="{D42A27DB-BD31-4B8C-83A1-F6EECF244321}">
                <p14:modId xmlns:p14="http://schemas.microsoft.com/office/powerpoint/2010/main" val="3060284879"/>
              </p:ext>
            </p:extLst>
          </p:nvPr>
        </p:nvGraphicFramePr>
        <p:xfrm>
          <a:off x="4327525" y="1630363"/>
          <a:ext cx="7505700" cy="3429000"/>
        </p:xfrm>
        <a:graphic>
          <a:graphicData uri="http://schemas.openxmlformats.org/presentationml/2006/ole">
            <mc:AlternateContent xmlns:mc="http://schemas.openxmlformats.org/markup-compatibility/2006">
              <mc:Choice xmlns:v="urn:schemas-microsoft-com:vml" Requires="v">
                <p:oleObj name="Worksheet" r:id="rId2" imgW="7505544" imgH="3429000" progId="Excel.Sheet.12">
                  <p:link updateAutomatic="1"/>
                </p:oleObj>
              </mc:Choice>
              <mc:Fallback>
                <p:oleObj name="Worksheet" r:id="rId2" imgW="7505544" imgH="3429000" progId="Excel.Sheet.12">
                  <p:link updateAutomatic="1"/>
                  <p:pic>
                    <p:nvPicPr>
                      <p:cNvPr id="0" name=""/>
                      <p:cNvPicPr/>
                      <p:nvPr/>
                    </p:nvPicPr>
                    <p:blipFill>
                      <a:blip r:embed="rId3"/>
                      <a:stretch>
                        <a:fillRect/>
                      </a:stretch>
                    </p:blipFill>
                    <p:spPr>
                      <a:xfrm>
                        <a:off x="4327525" y="1630363"/>
                        <a:ext cx="7505700" cy="3429000"/>
                      </a:xfrm>
                      <a:prstGeom prst="rect">
                        <a:avLst/>
                      </a:prstGeom>
                    </p:spPr>
                  </p:pic>
                </p:oleObj>
              </mc:Fallback>
            </mc:AlternateContent>
          </a:graphicData>
        </a:graphic>
      </p:graphicFrame>
      <p:graphicFrame>
        <p:nvGraphicFramePr>
          <p:cNvPr id="2" name="Chart 1">
            <a:extLst>
              <a:ext uri="{FF2B5EF4-FFF2-40B4-BE49-F238E27FC236}">
                <a16:creationId xmlns:a16="http://schemas.microsoft.com/office/drawing/2014/main" id="{36A5293F-9338-49A6-BD78-B4FDEE4D3F54}"/>
              </a:ext>
            </a:extLst>
          </p:cNvPr>
          <p:cNvGraphicFramePr>
            <a:graphicFrameLocks/>
          </p:cNvGraphicFramePr>
          <p:nvPr>
            <p:extLst>
              <p:ext uri="{D42A27DB-BD31-4B8C-83A1-F6EECF244321}">
                <p14:modId xmlns:p14="http://schemas.microsoft.com/office/powerpoint/2010/main" val="4197603001"/>
              </p:ext>
            </p:extLst>
          </p:nvPr>
        </p:nvGraphicFramePr>
        <p:xfrm>
          <a:off x="282792" y="1803459"/>
          <a:ext cx="3359914" cy="3632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1D27C62-A79C-8826-3198-CEDB9857924C}"/>
              </a:ext>
            </a:extLst>
          </p:cNvPr>
          <p:cNvSpPr>
            <a:spLocks noGrp="1"/>
          </p:cNvSpPr>
          <p:nvPr>
            <p:ph type="title"/>
          </p:nvPr>
        </p:nvSpPr>
        <p:spPr>
          <a:xfrm>
            <a:off x="292100" y="311150"/>
            <a:ext cx="11595100" cy="352425"/>
          </a:xfrm>
        </p:spPr>
        <p:txBody>
          <a:bodyPr/>
          <a:lstStyle/>
          <a:p>
            <a:r>
              <a:rPr lang="en-GB" altLang="en-US" dirty="0">
                <a:solidFill>
                  <a:schemeClr val="tx1"/>
                </a:solidFill>
                <a:latin typeface="Arial Regular"/>
                <a:ea typeface="Arial Regular"/>
                <a:cs typeface="Arial Regular"/>
              </a:rPr>
              <a:t>Sub-Saharan Africa Investment Banking Review: </a:t>
            </a:r>
            <a:r>
              <a:rPr lang="en-GB" altLang="en-US" dirty="0">
                <a:latin typeface="Arial Regular"/>
                <a:ea typeface="Arial Regular"/>
                <a:cs typeface="Arial Regular"/>
              </a:rPr>
              <a:t>Equity Capital Markets</a:t>
            </a:r>
          </a:p>
        </p:txBody>
      </p:sp>
      <p:sp>
        <p:nvSpPr>
          <p:cNvPr id="4" name="Footer Placeholder 3">
            <a:extLst>
              <a:ext uri="{FF2B5EF4-FFF2-40B4-BE49-F238E27FC236}">
                <a16:creationId xmlns:a16="http://schemas.microsoft.com/office/drawing/2014/main" id="{D13FD868-F6AD-8D1D-63E0-4995F992C22D}"/>
              </a:ext>
            </a:extLst>
          </p:cNvPr>
          <p:cNvSpPr>
            <a:spLocks noGrp="1"/>
          </p:cNvSpPr>
          <p:nvPr>
            <p:ph type="ftr" sz="quarter" idx="14"/>
          </p:nvPr>
        </p:nvSpPr>
        <p:spPr/>
        <p:txBody>
          <a:bodyPr/>
          <a:lstStyle/>
          <a:p>
            <a:pPr>
              <a:defRPr/>
            </a:pPr>
            <a:r>
              <a:rPr lang="en-US"/>
              <a:t>An LSEG business</a:t>
            </a:r>
            <a:endParaRPr lang="en-US" dirty="0"/>
          </a:p>
        </p:txBody>
      </p:sp>
      <p:cxnSp>
        <p:nvCxnSpPr>
          <p:cNvPr id="5" name="Straight Connector 4">
            <a:extLst>
              <a:ext uri="{FF2B5EF4-FFF2-40B4-BE49-F238E27FC236}">
                <a16:creationId xmlns:a16="http://schemas.microsoft.com/office/drawing/2014/main" id="{0DDD2B96-1956-43FE-4DC0-C07F3379C166}"/>
              </a:ext>
            </a:extLst>
          </p:cNvPr>
          <p:cNvCxnSpPr/>
          <p:nvPr/>
        </p:nvCxnSpPr>
        <p:spPr>
          <a:xfrm>
            <a:off x="292100" y="976313"/>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9918BC-3DA1-D060-B8BC-102E90A20646}"/>
              </a:ext>
            </a:extLst>
          </p:cNvPr>
          <p:cNvCxnSpPr/>
          <p:nvPr/>
        </p:nvCxnSpPr>
        <p:spPr>
          <a:xfrm>
            <a:off x="6410325" y="976313"/>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AFBBAD-F2C0-4D56-2898-2380B099B16D}"/>
              </a:ext>
            </a:extLst>
          </p:cNvPr>
          <p:cNvCxnSpPr/>
          <p:nvPr/>
        </p:nvCxnSpPr>
        <p:spPr>
          <a:xfrm>
            <a:off x="292100" y="3625850"/>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3917E4-5809-EB5D-88FF-6D16A912FF07}"/>
              </a:ext>
            </a:extLst>
          </p:cNvPr>
          <p:cNvCxnSpPr/>
          <p:nvPr/>
        </p:nvCxnSpPr>
        <p:spPr>
          <a:xfrm>
            <a:off x="6410325" y="3625850"/>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944" name="TextBox 8">
            <a:extLst>
              <a:ext uri="{FF2B5EF4-FFF2-40B4-BE49-F238E27FC236}">
                <a16:creationId xmlns:a16="http://schemas.microsoft.com/office/drawing/2014/main" id="{9FC33FAF-6BEA-F35C-9A2C-DECAF7AA2CDB}"/>
              </a:ext>
            </a:extLst>
          </p:cNvPr>
          <p:cNvSpPr txBox="1">
            <a:spLocks noChangeArrowheads="1"/>
          </p:cNvSpPr>
          <p:nvPr/>
        </p:nvSpPr>
        <p:spPr bwMode="auto">
          <a:xfrm>
            <a:off x="10709275" y="6197600"/>
            <a:ext cx="1330325" cy="56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39945" name="TextBox 9">
            <a:extLst>
              <a:ext uri="{FF2B5EF4-FFF2-40B4-BE49-F238E27FC236}">
                <a16:creationId xmlns:a16="http://schemas.microsoft.com/office/drawing/2014/main" id="{EA770404-A4DB-9C1C-0DDB-71C7B5DDC034}"/>
              </a:ext>
            </a:extLst>
          </p:cNvPr>
          <p:cNvSpPr txBox="1">
            <a:spLocks noChangeArrowheads="1"/>
          </p:cNvSpPr>
          <p:nvPr/>
        </p:nvSpPr>
        <p:spPr bwMode="auto">
          <a:xfrm>
            <a:off x="200025" y="1008063"/>
            <a:ext cx="4052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EQUITY ISSUANCE (US$ BIL)</a:t>
            </a:r>
          </a:p>
        </p:txBody>
      </p:sp>
      <p:sp>
        <p:nvSpPr>
          <p:cNvPr id="39946" name="TextBox 10">
            <a:extLst>
              <a:ext uri="{FF2B5EF4-FFF2-40B4-BE49-F238E27FC236}">
                <a16:creationId xmlns:a16="http://schemas.microsoft.com/office/drawing/2014/main" id="{6F22AFA9-5980-B321-F7F5-7C9749273F03}"/>
              </a:ext>
            </a:extLst>
          </p:cNvPr>
          <p:cNvSpPr txBox="1">
            <a:spLocks noChangeArrowheads="1"/>
          </p:cNvSpPr>
          <p:nvPr/>
        </p:nvSpPr>
        <p:spPr bwMode="auto">
          <a:xfrm>
            <a:off x="200025" y="3667125"/>
            <a:ext cx="557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EQUITY ISSUANCE BY ISSUE TYPE, YTD PERIODS (US$ BIL)</a:t>
            </a:r>
          </a:p>
        </p:txBody>
      </p:sp>
      <p:sp>
        <p:nvSpPr>
          <p:cNvPr id="39947" name="TextBox 11">
            <a:extLst>
              <a:ext uri="{FF2B5EF4-FFF2-40B4-BE49-F238E27FC236}">
                <a16:creationId xmlns:a16="http://schemas.microsoft.com/office/drawing/2014/main" id="{1F21A010-45BC-F6DD-CB7C-19B63DC8BD7D}"/>
              </a:ext>
            </a:extLst>
          </p:cNvPr>
          <p:cNvSpPr txBox="1">
            <a:spLocks noChangeArrowheads="1"/>
          </p:cNvSpPr>
          <p:nvPr/>
        </p:nvSpPr>
        <p:spPr bwMode="auto">
          <a:xfrm>
            <a:off x="6310313" y="3667125"/>
            <a:ext cx="4827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LARGEST SUB-SAHARAN AFRICA DEALS, YTD</a:t>
            </a:r>
          </a:p>
        </p:txBody>
      </p:sp>
      <p:sp>
        <p:nvSpPr>
          <p:cNvPr id="39948" name="TextBox 12">
            <a:extLst>
              <a:ext uri="{FF2B5EF4-FFF2-40B4-BE49-F238E27FC236}">
                <a16:creationId xmlns:a16="http://schemas.microsoft.com/office/drawing/2014/main" id="{F1FE54FE-EB4E-39E2-EBE9-AF5246B2F06F}"/>
              </a:ext>
            </a:extLst>
          </p:cNvPr>
          <p:cNvSpPr txBox="1">
            <a:spLocks noChangeArrowheads="1"/>
          </p:cNvSpPr>
          <p:nvPr/>
        </p:nvSpPr>
        <p:spPr bwMode="auto">
          <a:xfrm>
            <a:off x="6310313" y="1014413"/>
            <a:ext cx="3602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KEY HIGHLIGHTS</a:t>
            </a:r>
          </a:p>
        </p:txBody>
      </p:sp>
      <p:sp>
        <p:nvSpPr>
          <p:cNvPr id="9" name="TextBox 8">
            <a:extLst>
              <a:ext uri="{FF2B5EF4-FFF2-40B4-BE49-F238E27FC236}">
                <a16:creationId xmlns:a16="http://schemas.microsoft.com/office/drawing/2014/main" id="{69E09D30-3DA2-8C5A-1ED0-5CEB72EE6207}"/>
              </a:ext>
            </a:extLst>
          </p:cNvPr>
          <p:cNvSpPr txBox="1"/>
          <p:nvPr/>
        </p:nvSpPr>
        <p:spPr>
          <a:xfrm>
            <a:off x="6410325" y="1308768"/>
            <a:ext cx="5465763" cy="1477328"/>
          </a:xfrm>
          <a:prstGeom prst="rect">
            <a:avLst/>
          </a:prstGeom>
          <a:noFill/>
        </p:spPr>
        <p:txBody>
          <a:bodyPr wrap="square" lIns="0" rIns="0" rtlCol="0">
            <a:spAutoFit/>
          </a:bodyPr>
          <a:lstStyle/>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Sub-Saharan African equity and equity-related issuance totalled US$276.2 million during the first quarter of 2023, a 44%</a:t>
            </a:r>
            <a:r>
              <a:rPr lang="en-GB" sz="1000" kern="100" dirty="0">
                <a:effectLst/>
                <a:ea typeface="Calibri" panose="020F0502020204030204" pitchFamily="34" charset="0"/>
              </a:rPr>
              <a:t> decline compared to the same period in 2022.  Just one issue was recorded in the region, equalling first quarter 2021’s deal count, the lowest first quarter tally in more than two decades.</a:t>
            </a:r>
          </a:p>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South African retail firm Pepkor Holdings was the only company in the region to raise new equity funds during the first quarter of 2023, with its follow-on offering raising US$276.2 million.  No initial public offerings or convertible bonds were recorded.  </a:t>
            </a:r>
            <a:endParaRPr lang="en-GB" sz="100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Morgan Stanley and </a:t>
            </a:r>
            <a:r>
              <a:rPr lang="en-GB" sz="1000" kern="100" dirty="0" err="1">
                <a:effectLst/>
                <a:ea typeface="Times New Roman" panose="02020603050405020304" pitchFamily="18" charset="0"/>
              </a:rPr>
              <a:t>Capitalmind</a:t>
            </a:r>
            <a:r>
              <a:rPr lang="en-GB" sz="1000" kern="100" dirty="0">
                <a:effectLst/>
                <a:ea typeface="Times New Roman" panose="02020603050405020304" pitchFamily="18" charset="0"/>
              </a:rPr>
              <a:t> Investec shared first place in the Sub-Saharan African ECM underwriting league table during the first quarter of 2023.</a:t>
            </a:r>
            <a:endParaRPr lang="en-GB" sz="1000" kern="100" dirty="0">
              <a:effectLst/>
              <a:ea typeface="Calibri" panose="020F0502020204030204" pitchFamily="34" charset="0"/>
            </a:endParaRPr>
          </a:p>
        </p:txBody>
      </p:sp>
      <p:graphicFrame>
        <p:nvGraphicFramePr>
          <p:cNvPr id="14" name="Object 13">
            <a:extLst>
              <a:ext uri="{FF2B5EF4-FFF2-40B4-BE49-F238E27FC236}">
                <a16:creationId xmlns:a16="http://schemas.microsoft.com/office/drawing/2014/main" id="{2587C073-650F-7A55-0321-5DA931DEB100}"/>
              </a:ext>
            </a:extLst>
          </p:cNvPr>
          <p:cNvGraphicFramePr>
            <a:graphicFrameLocks noChangeAspect="1"/>
          </p:cNvGraphicFramePr>
          <p:nvPr>
            <p:extLst>
              <p:ext uri="{D42A27DB-BD31-4B8C-83A1-F6EECF244321}">
                <p14:modId xmlns:p14="http://schemas.microsoft.com/office/powerpoint/2010/main" val="1825479900"/>
              </p:ext>
            </p:extLst>
          </p:nvPr>
        </p:nvGraphicFramePr>
        <p:xfrm>
          <a:off x="6389688" y="3971925"/>
          <a:ext cx="5505450" cy="2295525"/>
        </p:xfrm>
        <a:graphic>
          <a:graphicData uri="http://schemas.openxmlformats.org/presentationml/2006/ole">
            <mc:AlternateContent xmlns:mc="http://schemas.openxmlformats.org/markup-compatibility/2006">
              <mc:Choice xmlns:v="urn:schemas-microsoft-com:vml" Requires="v">
                <p:oleObj name="Worksheet" r:id="rId2" imgW="5286516" imgH="2295461" progId="Excel.Sheet.12">
                  <p:link updateAutomatic="1"/>
                </p:oleObj>
              </mc:Choice>
              <mc:Fallback>
                <p:oleObj name="Worksheet" r:id="rId2" imgW="5286516" imgH="2295461" progId="Excel.Sheet.12">
                  <p:link updateAutomatic="1"/>
                  <p:pic>
                    <p:nvPicPr>
                      <p:cNvPr id="0" name=""/>
                      <p:cNvPicPr/>
                      <p:nvPr/>
                    </p:nvPicPr>
                    <p:blipFill>
                      <a:blip r:embed="rId3"/>
                      <a:stretch>
                        <a:fillRect/>
                      </a:stretch>
                    </p:blipFill>
                    <p:spPr>
                      <a:xfrm>
                        <a:off x="6389688" y="3971925"/>
                        <a:ext cx="5505450" cy="2295525"/>
                      </a:xfrm>
                      <a:prstGeom prst="rect">
                        <a:avLst/>
                      </a:prstGeom>
                    </p:spPr>
                  </p:pic>
                </p:oleObj>
              </mc:Fallback>
            </mc:AlternateContent>
          </a:graphicData>
        </a:graphic>
      </p:graphicFrame>
      <p:graphicFrame>
        <p:nvGraphicFramePr>
          <p:cNvPr id="3" name="Chart 2">
            <a:extLst>
              <a:ext uri="{FF2B5EF4-FFF2-40B4-BE49-F238E27FC236}">
                <a16:creationId xmlns:a16="http://schemas.microsoft.com/office/drawing/2014/main" id="{EDB43F25-9D92-4C14-BC8B-2B9AD932437E}"/>
              </a:ext>
            </a:extLst>
          </p:cNvPr>
          <p:cNvGraphicFramePr>
            <a:graphicFrameLocks/>
          </p:cNvGraphicFramePr>
          <p:nvPr>
            <p:extLst>
              <p:ext uri="{D42A27DB-BD31-4B8C-83A1-F6EECF244321}">
                <p14:modId xmlns:p14="http://schemas.microsoft.com/office/powerpoint/2010/main" val="2487768568"/>
              </p:ext>
            </p:extLst>
          </p:nvPr>
        </p:nvGraphicFramePr>
        <p:xfrm>
          <a:off x="292100" y="1289052"/>
          <a:ext cx="5465763" cy="2277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312936531"/>
              </p:ext>
            </p:extLst>
          </p:nvPr>
        </p:nvGraphicFramePr>
        <p:xfrm>
          <a:off x="288925" y="3972393"/>
          <a:ext cx="5481638" cy="2274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538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1D27C62-A79C-8826-3198-CEDB9857924C}"/>
              </a:ext>
            </a:extLst>
          </p:cNvPr>
          <p:cNvSpPr>
            <a:spLocks noGrp="1"/>
          </p:cNvSpPr>
          <p:nvPr>
            <p:ph type="title"/>
          </p:nvPr>
        </p:nvSpPr>
        <p:spPr>
          <a:xfrm>
            <a:off x="292100" y="311150"/>
            <a:ext cx="11595100" cy="352425"/>
          </a:xfrm>
        </p:spPr>
        <p:txBody>
          <a:bodyPr/>
          <a:lstStyle/>
          <a:p>
            <a:r>
              <a:rPr lang="en-GB" altLang="en-US" dirty="0">
                <a:solidFill>
                  <a:schemeClr val="tx1"/>
                </a:solidFill>
                <a:latin typeface="Arial Regular"/>
                <a:ea typeface="Arial Regular"/>
                <a:cs typeface="Arial Regular"/>
              </a:rPr>
              <a:t>Sub-Saharan Africa Investment Banking Review:</a:t>
            </a:r>
            <a:r>
              <a:rPr lang="en-GB" altLang="en-US" dirty="0">
                <a:latin typeface="Arial Regular"/>
                <a:ea typeface="Arial Regular"/>
                <a:cs typeface="Arial Regular"/>
              </a:rPr>
              <a:t> Debt Capital Markets</a:t>
            </a:r>
          </a:p>
        </p:txBody>
      </p:sp>
      <p:sp>
        <p:nvSpPr>
          <p:cNvPr id="4" name="Footer Placeholder 3">
            <a:extLst>
              <a:ext uri="{FF2B5EF4-FFF2-40B4-BE49-F238E27FC236}">
                <a16:creationId xmlns:a16="http://schemas.microsoft.com/office/drawing/2014/main" id="{D13FD868-F6AD-8D1D-63E0-4995F992C22D}"/>
              </a:ext>
            </a:extLst>
          </p:cNvPr>
          <p:cNvSpPr>
            <a:spLocks noGrp="1"/>
          </p:cNvSpPr>
          <p:nvPr>
            <p:ph type="ftr" sz="quarter" idx="14"/>
          </p:nvPr>
        </p:nvSpPr>
        <p:spPr/>
        <p:txBody>
          <a:bodyPr/>
          <a:lstStyle/>
          <a:p>
            <a:pPr>
              <a:defRPr/>
            </a:pPr>
            <a:r>
              <a:rPr lang="en-US"/>
              <a:t>An LSEG business</a:t>
            </a:r>
            <a:endParaRPr lang="en-US" dirty="0"/>
          </a:p>
        </p:txBody>
      </p:sp>
      <p:cxnSp>
        <p:nvCxnSpPr>
          <p:cNvPr id="5" name="Straight Connector 4">
            <a:extLst>
              <a:ext uri="{FF2B5EF4-FFF2-40B4-BE49-F238E27FC236}">
                <a16:creationId xmlns:a16="http://schemas.microsoft.com/office/drawing/2014/main" id="{0DDD2B96-1956-43FE-4DC0-C07F3379C166}"/>
              </a:ext>
            </a:extLst>
          </p:cNvPr>
          <p:cNvCxnSpPr/>
          <p:nvPr/>
        </p:nvCxnSpPr>
        <p:spPr>
          <a:xfrm>
            <a:off x="292100" y="976313"/>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9918BC-3DA1-D060-B8BC-102E90A20646}"/>
              </a:ext>
            </a:extLst>
          </p:cNvPr>
          <p:cNvCxnSpPr/>
          <p:nvPr/>
        </p:nvCxnSpPr>
        <p:spPr>
          <a:xfrm>
            <a:off x="6410325" y="976313"/>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AFBBAD-F2C0-4D56-2898-2380B099B16D}"/>
              </a:ext>
            </a:extLst>
          </p:cNvPr>
          <p:cNvCxnSpPr/>
          <p:nvPr/>
        </p:nvCxnSpPr>
        <p:spPr>
          <a:xfrm>
            <a:off x="292100" y="3625850"/>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3917E4-5809-EB5D-88FF-6D16A912FF07}"/>
              </a:ext>
            </a:extLst>
          </p:cNvPr>
          <p:cNvCxnSpPr/>
          <p:nvPr/>
        </p:nvCxnSpPr>
        <p:spPr>
          <a:xfrm>
            <a:off x="6410325" y="3625850"/>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944" name="TextBox 8">
            <a:extLst>
              <a:ext uri="{FF2B5EF4-FFF2-40B4-BE49-F238E27FC236}">
                <a16:creationId xmlns:a16="http://schemas.microsoft.com/office/drawing/2014/main" id="{9FC33FAF-6BEA-F35C-9A2C-DECAF7AA2CDB}"/>
              </a:ext>
            </a:extLst>
          </p:cNvPr>
          <p:cNvSpPr txBox="1">
            <a:spLocks noChangeArrowheads="1"/>
          </p:cNvSpPr>
          <p:nvPr/>
        </p:nvSpPr>
        <p:spPr bwMode="auto">
          <a:xfrm>
            <a:off x="10709275" y="6197600"/>
            <a:ext cx="1330325" cy="56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39945" name="TextBox 9">
            <a:extLst>
              <a:ext uri="{FF2B5EF4-FFF2-40B4-BE49-F238E27FC236}">
                <a16:creationId xmlns:a16="http://schemas.microsoft.com/office/drawing/2014/main" id="{EA770404-A4DB-9C1C-0DDB-71C7B5DDC034}"/>
              </a:ext>
            </a:extLst>
          </p:cNvPr>
          <p:cNvSpPr txBox="1">
            <a:spLocks noChangeArrowheads="1"/>
          </p:cNvSpPr>
          <p:nvPr/>
        </p:nvSpPr>
        <p:spPr bwMode="auto">
          <a:xfrm>
            <a:off x="200025" y="1008063"/>
            <a:ext cx="4052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BOND ISSUANCE (US$ BIL)</a:t>
            </a:r>
          </a:p>
        </p:txBody>
      </p:sp>
      <p:sp>
        <p:nvSpPr>
          <p:cNvPr id="39946" name="TextBox 10">
            <a:extLst>
              <a:ext uri="{FF2B5EF4-FFF2-40B4-BE49-F238E27FC236}">
                <a16:creationId xmlns:a16="http://schemas.microsoft.com/office/drawing/2014/main" id="{6F22AFA9-5980-B321-F7F5-7C9749273F03}"/>
              </a:ext>
            </a:extLst>
          </p:cNvPr>
          <p:cNvSpPr txBox="1">
            <a:spLocks noChangeArrowheads="1"/>
          </p:cNvSpPr>
          <p:nvPr/>
        </p:nvSpPr>
        <p:spPr bwMode="auto">
          <a:xfrm>
            <a:off x="200025" y="3667125"/>
            <a:ext cx="51437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BONDS BY ISSUER TYPE (US$ BIL)</a:t>
            </a:r>
          </a:p>
        </p:txBody>
      </p:sp>
      <p:sp>
        <p:nvSpPr>
          <p:cNvPr id="39947" name="TextBox 11">
            <a:extLst>
              <a:ext uri="{FF2B5EF4-FFF2-40B4-BE49-F238E27FC236}">
                <a16:creationId xmlns:a16="http://schemas.microsoft.com/office/drawing/2014/main" id="{1F21A010-45BC-F6DD-CB7C-19B63DC8BD7D}"/>
              </a:ext>
            </a:extLst>
          </p:cNvPr>
          <p:cNvSpPr txBox="1">
            <a:spLocks noChangeArrowheads="1"/>
          </p:cNvSpPr>
          <p:nvPr/>
        </p:nvSpPr>
        <p:spPr bwMode="auto">
          <a:xfrm>
            <a:off x="6310313" y="3667125"/>
            <a:ext cx="4827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LARGEST SUB-SAHARAN AFRICA DEALS, YTD</a:t>
            </a:r>
          </a:p>
        </p:txBody>
      </p:sp>
      <p:sp>
        <p:nvSpPr>
          <p:cNvPr id="39948" name="TextBox 12">
            <a:extLst>
              <a:ext uri="{FF2B5EF4-FFF2-40B4-BE49-F238E27FC236}">
                <a16:creationId xmlns:a16="http://schemas.microsoft.com/office/drawing/2014/main" id="{F1FE54FE-EB4E-39E2-EBE9-AF5246B2F06F}"/>
              </a:ext>
            </a:extLst>
          </p:cNvPr>
          <p:cNvSpPr txBox="1">
            <a:spLocks noChangeArrowheads="1"/>
          </p:cNvSpPr>
          <p:nvPr/>
        </p:nvSpPr>
        <p:spPr bwMode="auto">
          <a:xfrm>
            <a:off x="6310313" y="1014413"/>
            <a:ext cx="3602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KEY HIGHLIGHTS</a:t>
            </a:r>
          </a:p>
        </p:txBody>
      </p:sp>
      <p:sp>
        <p:nvSpPr>
          <p:cNvPr id="9" name="TextBox 8">
            <a:extLst>
              <a:ext uri="{FF2B5EF4-FFF2-40B4-BE49-F238E27FC236}">
                <a16:creationId xmlns:a16="http://schemas.microsoft.com/office/drawing/2014/main" id="{69E09D30-3DA2-8C5A-1ED0-5CEB72EE6207}"/>
              </a:ext>
            </a:extLst>
          </p:cNvPr>
          <p:cNvSpPr txBox="1"/>
          <p:nvPr/>
        </p:nvSpPr>
        <p:spPr>
          <a:xfrm>
            <a:off x="6410325" y="1308768"/>
            <a:ext cx="5465763" cy="1938992"/>
          </a:xfrm>
          <a:prstGeom prst="rect">
            <a:avLst/>
          </a:prstGeom>
          <a:noFill/>
        </p:spPr>
        <p:txBody>
          <a:bodyPr wrap="square" lIns="0" rIns="0" rtlCol="0">
            <a:spAutoFit/>
          </a:bodyPr>
          <a:lstStyle/>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Overall Sub-Saharan African debt capital markets activity totalled US$3.8 billion during the first quarter of 2023, down 66% compared to first quarter 2022 and the weakest opening period for DCM activity in the region since 2016.</a:t>
            </a:r>
            <a:endParaRPr lang="en-GB" sz="100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A total of 13 new offerings were brought to market in the first quarter of 2023, a 41% decline compared to a year ago and a four-year low.</a:t>
            </a:r>
            <a:endParaRPr lang="en-GB" sz="100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Ivory Coast was the most active issuer nation during the first quarter of 2023, accounting for 65% of total bond proceeds, followed by South Africa (32%). </a:t>
            </a:r>
            <a:endParaRPr lang="en-GB" sz="100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Government &amp; Agency issuers accounted for 65% of proceeds raised during first quarter 2023, while Industrials issuance accounts for 26%. </a:t>
            </a:r>
            <a:endParaRPr lang="en-GB" sz="100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r>
              <a:rPr lang="en-GB" sz="1000" kern="100" dirty="0">
                <a:effectLst/>
                <a:ea typeface="Times New Roman" panose="02020603050405020304" pitchFamily="18" charset="0"/>
              </a:rPr>
              <a:t>JP Morgan took the top spot in the Sub-Saharan African bond bookrunner ranking during the first quarter of 2023, with US$831.5 million of related proceeds, or a 22% market share.</a:t>
            </a:r>
            <a:endParaRPr lang="en-GB" sz="1000" kern="100" dirty="0">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tabLst>
                <a:tab pos="457200" algn="l"/>
              </a:tabLst>
            </a:pPr>
            <a:endParaRPr lang="en-GB" sz="1000" dirty="0">
              <a:effectLst/>
              <a:ea typeface="Calibri" panose="020F0502020204030204" pitchFamily="34" charset="0"/>
            </a:endParaRPr>
          </a:p>
        </p:txBody>
      </p:sp>
      <p:graphicFrame>
        <p:nvGraphicFramePr>
          <p:cNvPr id="10" name="Object 9">
            <a:extLst>
              <a:ext uri="{FF2B5EF4-FFF2-40B4-BE49-F238E27FC236}">
                <a16:creationId xmlns:a16="http://schemas.microsoft.com/office/drawing/2014/main" id="{4E652830-CA81-D747-EB38-54D3C3D3BC31}"/>
              </a:ext>
            </a:extLst>
          </p:cNvPr>
          <p:cNvGraphicFramePr>
            <a:graphicFrameLocks noChangeAspect="1"/>
          </p:cNvGraphicFramePr>
          <p:nvPr>
            <p:extLst>
              <p:ext uri="{D42A27DB-BD31-4B8C-83A1-F6EECF244321}">
                <p14:modId xmlns:p14="http://schemas.microsoft.com/office/powerpoint/2010/main" val="2838255002"/>
              </p:ext>
            </p:extLst>
          </p:nvPr>
        </p:nvGraphicFramePr>
        <p:xfrm>
          <a:off x="6389688" y="3954463"/>
          <a:ext cx="5486400" cy="2311400"/>
        </p:xfrm>
        <a:graphic>
          <a:graphicData uri="http://schemas.openxmlformats.org/presentationml/2006/ole">
            <mc:AlternateContent xmlns:mc="http://schemas.openxmlformats.org/markup-compatibility/2006">
              <mc:Choice xmlns:v="urn:schemas-microsoft-com:vml" Requires="v">
                <p:oleObj name="Worksheet" r:id="rId2" imgW="5486400" imgH="2311354" progId="Excel.Sheet.12">
                  <p:link updateAutomatic="1"/>
                </p:oleObj>
              </mc:Choice>
              <mc:Fallback>
                <p:oleObj name="Worksheet" r:id="rId2" imgW="5486400" imgH="2311354" progId="Excel.Sheet.12">
                  <p:link updateAutomatic="1"/>
                  <p:pic>
                    <p:nvPicPr>
                      <p:cNvPr id="0" name=""/>
                      <p:cNvPicPr/>
                      <p:nvPr/>
                    </p:nvPicPr>
                    <p:blipFill>
                      <a:blip r:embed="rId3"/>
                      <a:stretch>
                        <a:fillRect/>
                      </a:stretch>
                    </p:blipFill>
                    <p:spPr>
                      <a:xfrm>
                        <a:off x="6389688" y="3954463"/>
                        <a:ext cx="5486400" cy="2311400"/>
                      </a:xfrm>
                      <a:prstGeom prst="rect">
                        <a:avLst/>
                      </a:prstGeom>
                    </p:spPr>
                  </p:pic>
                </p:oleObj>
              </mc:Fallback>
            </mc:AlternateContent>
          </a:graphicData>
        </a:graphic>
      </p:graphicFrame>
      <p:graphicFrame>
        <p:nvGraphicFramePr>
          <p:cNvPr id="13" name="Chart 12">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681468755"/>
              </p:ext>
            </p:extLst>
          </p:nvPr>
        </p:nvGraphicFramePr>
        <p:xfrm>
          <a:off x="304800" y="3954620"/>
          <a:ext cx="5473700" cy="2120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B11064DD-FDE1-4454-9F3B-A0DB494DAC5A}"/>
              </a:ext>
            </a:extLst>
          </p:cNvPr>
          <p:cNvGraphicFramePr>
            <a:graphicFrameLocks/>
          </p:cNvGraphicFramePr>
          <p:nvPr>
            <p:extLst>
              <p:ext uri="{D42A27DB-BD31-4B8C-83A1-F6EECF244321}">
                <p14:modId xmlns:p14="http://schemas.microsoft.com/office/powerpoint/2010/main" val="3351622589"/>
              </p:ext>
            </p:extLst>
          </p:nvPr>
        </p:nvGraphicFramePr>
        <p:xfrm>
          <a:off x="292100" y="1289052"/>
          <a:ext cx="5465763" cy="2277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926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5638B8A-6AEE-F2DA-FDCC-E20D1252A3F0}"/>
              </a:ext>
            </a:extLst>
          </p:cNvPr>
          <p:cNvSpPr>
            <a:spLocks noGrp="1"/>
          </p:cNvSpPr>
          <p:nvPr>
            <p:ph type="title"/>
          </p:nvPr>
        </p:nvSpPr>
        <p:spPr>
          <a:xfrm>
            <a:off x="292100" y="311150"/>
            <a:ext cx="11595100" cy="352425"/>
          </a:xfrm>
        </p:spPr>
        <p:txBody>
          <a:bodyPr/>
          <a:lstStyle/>
          <a:p>
            <a:r>
              <a:rPr lang="en-GB" altLang="en-US" dirty="0">
                <a:solidFill>
                  <a:schemeClr val="tx1"/>
                </a:solidFill>
                <a:latin typeface="Arial Regular"/>
                <a:ea typeface="Arial Regular"/>
                <a:cs typeface="Arial Regular"/>
              </a:rPr>
              <a:t>Sub-Saharan Africa Investment Banking Review: </a:t>
            </a:r>
            <a:r>
              <a:rPr lang="en-GB" altLang="en-US" dirty="0">
                <a:latin typeface="Arial Regular"/>
                <a:ea typeface="Arial Regular"/>
                <a:cs typeface="Arial Regular"/>
              </a:rPr>
              <a:t>League Tables</a:t>
            </a:r>
          </a:p>
        </p:txBody>
      </p:sp>
      <p:sp>
        <p:nvSpPr>
          <p:cNvPr id="4" name="Footer Placeholder 3">
            <a:extLst>
              <a:ext uri="{FF2B5EF4-FFF2-40B4-BE49-F238E27FC236}">
                <a16:creationId xmlns:a16="http://schemas.microsoft.com/office/drawing/2014/main" id="{0546FB71-3FBF-C498-24CB-FE460843ECD7}"/>
              </a:ext>
            </a:extLst>
          </p:cNvPr>
          <p:cNvSpPr>
            <a:spLocks noGrp="1"/>
          </p:cNvSpPr>
          <p:nvPr>
            <p:ph type="ftr" sz="quarter" idx="14"/>
          </p:nvPr>
        </p:nvSpPr>
        <p:spPr/>
        <p:txBody>
          <a:bodyPr/>
          <a:lstStyle/>
          <a:p>
            <a:pPr>
              <a:defRPr/>
            </a:pPr>
            <a:r>
              <a:rPr lang="en-US"/>
              <a:t>An LSEG business</a:t>
            </a:r>
            <a:endParaRPr lang="en-US" dirty="0"/>
          </a:p>
        </p:txBody>
      </p:sp>
      <p:cxnSp>
        <p:nvCxnSpPr>
          <p:cNvPr id="5" name="Straight Connector 4">
            <a:extLst>
              <a:ext uri="{FF2B5EF4-FFF2-40B4-BE49-F238E27FC236}">
                <a16:creationId xmlns:a16="http://schemas.microsoft.com/office/drawing/2014/main" id="{F514A5DF-9F54-4367-6D85-09498BBE2A10}"/>
              </a:ext>
            </a:extLst>
          </p:cNvPr>
          <p:cNvCxnSpPr/>
          <p:nvPr/>
        </p:nvCxnSpPr>
        <p:spPr>
          <a:xfrm>
            <a:off x="292100" y="976313"/>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196371-658E-5E3F-312D-E5FEED753AC5}"/>
              </a:ext>
            </a:extLst>
          </p:cNvPr>
          <p:cNvCxnSpPr/>
          <p:nvPr/>
        </p:nvCxnSpPr>
        <p:spPr>
          <a:xfrm>
            <a:off x="6410325" y="976313"/>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2369FE-5085-C135-525C-51B2D47103FB}"/>
              </a:ext>
            </a:extLst>
          </p:cNvPr>
          <p:cNvCxnSpPr/>
          <p:nvPr/>
        </p:nvCxnSpPr>
        <p:spPr>
          <a:xfrm>
            <a:off x="292100" y="3625850"/>
            <a:ext cx="5478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FE7E7F-AB1B-8F4A-92D9-98004F22D79E}"/>
              </a:ext>
            </a:extLst>
          </p:cNvPr>
          <p:cNvCxnSpPr/>
          <p:nvPr/>
        </p:nvCxnSpPr>
        <p:spPr>
          <a:xfrm>
            <a:off x="6410325" y="3625850"/>
            <a:ext cx="5476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20" name="TextBox 8">
            <a:extLst>
              <a:ext uri="{FF2B5EF4-FFF2-40B4-BE49-F238E27FC236}">
                <a16:creationId xmlns:a16="http://schemas.microsoft.com/office/drawing/2014/main" id="{841B85E1-A18B-0F24-B914-E04ABC26B516}"/>
              </a:ext>
            </a:extLst>
          </p:cNvPr>
          <p:cNvSpPr txBox="1">
            <a:spLocks noChangeArrowheads="1"/>
          </p:cNvSpPr>
          <p:nvPr/>
        </p:nvSpPr>
        <p:spPr bwMode="auto">
          <a:xfrm>
            <a:off x="10709275" y="6197600"/>
            <a:ext cx="1330325" cy="56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38921" name="TextBox 9">
            <a:extLst>
              <a:ext uri="{FF2B5EF4-FFF2-40B4-BE49-F238E27FC236}">
                <a16:creationId xmlns:a16="http://schemas.microsoft.com/office/drawing/2014/main" id="{EA1ED117-471F-7649-2869-516470B14AA9}"/>
              </a:ext>
            </a:extLst>
          </p:cNvPr>
          <p:cNvSpPr txBox="1">
            <a:spLocks noChangeArrowheads="1"/>
          </p:cNvSpPr>
          <p:nvPr/>
        </p:nvSpPr>
        <p:spPr bwMode="auto">
          <a:xfrm>
            <a:off x="6310313" y="1008063"/>
            <a:ext cx="5345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ANNOUNCED ANY SUB-SAHARAN AFRICAN INVOLVEMENT M&amp;A</a:t>
            </a:r>
          </a:p>
        </p:txBody>
      </p:sp>
      <p:sp>
        <p:nvSpPr>
          <p:cNvPr id="38922" name="TextBox 10">
            <a:extLst>
              <a:ext uri="{FF2B5EF4-FFF2-40B4-BE49-F238E27FC236}">
                <a16:creationId xmlns:a16="http://schemas.microsoft.com/office/drawing/2014/main" id="{F40D41EC-A744-E81B-1A68-D1BF0BC6D575}"/>
              </a:ext>
            </a:extLst>
          </p:cNvPr>
          <p:cNvSpPr txBox="1">
            <a:spLocks noChangeArrowheads="1"/>
          </p:cNvSpPr>
          <p:nvPr/>
        </p:nvSpPr>
        <p:spPr bwMode="auto">
          <a:xfrm>
            <a:off x="200025" y="3667125"/>
            <a:ext cx="482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EQUITY &amp; EQUITY RELATED </a:t>
            </a:r>
          </a:p>
        </p:txBody>
      </p:sp>
      <p:sp>
        <p:nvSpPr>
          <p:cNvPr id="38923" name="TextBox 11">
            <a:extLst>
              <a:ext uri="{FF2B5EF4-FFF2-40B4-BE49-F238E27FC236}">
                <a16:creationId xmlns:a16="http://schemas.microsoft.com/office/drawing/2014/main" id="{BB295CBD-7532-2773-193C-00F80BFBA336}"/>
              </a:ext>
            </a:extLst>
          </p:cNvPr>
          <p:cNvSpPr txBox="1">
            <a:spLocks noChangeArrowheads="1"/>
          </p:cNvSpPr>
          <p:nvPr/>
        </p:nvSpPr>
        <p:spPr bwMode="auto">
          <a:xfrm>
            <a:off x="200025" y="1008063"/>
            <a:ext cx="4827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INVESTMENT BANKING FEES</a:t>
            </a:r>
          </a:p>
        </p:txBody>
      </p:sp>
      <p:sp>
        <p:nvSpPr>
          <p:cNvPr id="38924" name="TextBox 12">
            <a:extLst>
              <a:ext uri="{FF2B5EF4-FFF2-40B4-BE49-F238E27FC236}">
                <a16:creationId xmlns:a16="http://schemas.microsoft.com/office/drawing/2014/main" id="{C675031E-C4D8-2931-302F-B97A0EA7807C}"/>
              </a:ext>
            </a:extLst>
          </p:cNvPr>
          <p:cNvSpPr txBox="1">
            <a:spLocks noChangeArrowheads="1"/>
          </p:cNvSpPr>
          <p:nvPr/>
        </p:nvSpPr>
        <p:spPr bwMode="auto">
          <a:xfrm>
            <a:off x="6310313" y="3667125"/>
            <a:ext cx="4964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dirty="0">
                <a:latin typeface="Arial Bold" panose="020B0704020202020204" pitchFamily="34" charset="0"/>
                <a:cs typeface="Arial Bold" panose="020B0704020202020204" pitchFamily="34" charset="0"/>
              </a:rPr>
              <a:t>SUB-SAHARAN AFRICAN DEBT</a:t>
            </a:r>
          </a:p>
        </p:txBody>
      </p:sp>
      <p:graphicFrame>
        <p:nvGraphicFramePr>
          <p:cNvPr id="3" name="Object 2">
            <a:extLst>
              <a:ext uri="{FF2B5EF4-FFF2-40B4-BE49-F238E27FC236}">
                <a16:creationId xmlns:a16="http://schemas.microsoft.com/office/drawing/2014/main" id="{9157CC93-0305-F10A-A036-805B54618ED7}"/>
              </a:ext>
            </a:extLst>
          </p:cNvPr>
          <p:cNvGraphicFramePr>
            <a:graphicFrameLocks noChangeAspect="1"/>
          </p:cNvGraphicFramePr>
          <p:nvPr>
            <p:extLst>
              <p:ext uri="{D42A27DB-BD31-4B8C-83A1-F6EECF244321}">
                <p14:modId xmlns:p14="http://schemas.microsoft.com/office/powerpoint/2010/main" val="1552867908"/>
              </p:ext>
            </p:extLst>
          </p:nvPr>
        </p:nvGraphicFramePr>
        <p:xfrm>
          <a:off x="285750" y="1287463"/>
          <a:ext cx="5530850" cy="2178050"/>
        </p:xfrm>
        <a:graphic>
          <a:graphicData uri="http://schemas.openxmlformats.org/presentationml/2006/ole">
            <mc:AlternateContent xmlns:mc="http://schemas.openxmlformats.org/markup-compatibility/2006">
              <mc:Choice xmlns:v="urn:schemas-microsoft-com:vml" Requires="v">
                <p:oleObj name="Worksheet" r:id="rId2" imgW="5530772" imgH="2177935" progId="Excel.Sheet.12">
                  <p:link updateAutomatic="1"/>
                </p:oleObj>
              </mc:Choice>
              <mc:Fallback>
                <p:oleObj name="Worksheet" r:id="rId2" imgW="5530772" imgH="2177935" progId="Excel.Sheet.12">
                  <p:link updateAutomatic="1"/>
                  <p:pic>
                    <p:nvPicPr>
                      <p:cNvPr id="0" name=""/>
                      <p:cNvPicPr/>
                      <p:nvPr/>
                    </p:nvPicPr>
                    <p:blipFill>
                      <a:blip r:embed="rId3"/>
                      <a:stretch>
                        <a:fillRect/>
                      </a:stretch>
                    </p:blipFill>
                    <p:spPr>
                      <a:xfrm>
                        <a:off x="285750" y="1287463"/>
                        <a:ext cx="5530850" cy="21780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0A0834B-13FF-1EEC-DBBE-02A2A459EEF1}"/>
              </a:ext>
            </a:extLst>
          </p:cNvPr>
          <p:cNvGraphicFramePr>
            <a:graphicFrameLocks noChangeAspect="1"/>
          </p:cNvGraphicFramePr>
          <p:nvPr>
            <p:extLst>
              <p:ext uri="{D42A27DB-BD31-4B8C-83A1-F6EECF244321}">
                <p14:modId xmlns:p14="http://schemas.microsoft.com/office/powerpoint/2010/main" val="1410728402"/>
              </p:ext>
            </p:extLst>
          </p:nvPr>
        </p:nvGraphicFramePr>
        <p:xfrm>
          <a:off x="6407150" y="1284288"/>
          <a:ext cx="5505450" cy="2178050"/>
        </p:xfrm>
        <a:graphic>
          <a:graphicData uri="http://schemas.openxmlformats.org/presentationml/2006/ole">
            <mc:AlternateContent xmlns:mc="http://schemas.openxmlformats.org/markup-compatibility/2006">
              <mc:Choice xmlns:v="urn:schemas-microsoft-com:vml" Requires="v">
                <p:oleObj name="Worksheet" r:id="rId4" imgW="5505476" imgH="2177935" progId="Excel.Sheet.12">
                  <p:link updateAutomatic="1"/>
                </p:oleObj>
              </mc:Choice>
              <mc:Fallback>
                <p:oleObj name="Worksheet" r:id="rId4" imgW="5505476" imgH="2177935" progId="Excel.Sheet.12">
                  <p:link updateAutomatic="1"/>
                  <p:pic>
                    <p:nvPicPr>
                      <p:cNvPr id="0" name=""/>
                      <p:cNvPicPr/>
                      <p:nvPr/>
                    </p:nvPicPr>
                    <p:blipFill>
                      <a:blip r:embed="rId5"/>
                      <a:stretch>
                        <a:fillRect/>
                      </a:stretch>
                    </p:blipFill>
                    <p:spPr>
                      <a:xfrm>
                        <a:off x="6407150" y="1284288"/>
                        <a:ext cx="5505450" cy="21780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A2F051D-A4D8-7235-F358-14BCE9429541}"/>
              </a:ext>
            </a:extLst>
          </p:cNvPr>
          <p:cNvGraphicFramePr>
            <a:graphicFrameLocks noChangeAspect="1"/>
          </p:cNvGraphicFramePr>
          <p:nvPr>
            <p:extLst>
              <p:ext uri="{D42A27DB-BD31-4B8C-83A1-F6EECF244321}">
                <p14:modId xmlns:p14="http://schemas.microsoft.com/office/powerpoint/2010/main" val="2570420181"/>
              </p:ext>
            </p:extLst>
          </p:nvPr>
        </p:nvGraphicFramePr>
        <p:xfrm>
          <a:off x="285750" y="3949700"/>
          <a:ext cx="5530850" cy="2108200"/>
        </p:xfrm>
        <a:graphic>
          <a:graphicData uri="http://schemas.openxmlformats.org/presentationml/2006/ole">
            <mc:AlternateContent xmlns:mc="http://schemas.openxmlformats.org/markup-compatibility/2006">
              <mc:Choice xmlns:v="urn:schemas-microsoft-com:vml" Requires="v">
                <p:oleObj name="Worksheet" r:id="rId6" imgW="5530772" imgH="2108108" progId="Excel.Sheet.12">
                  <p:link updateAutomatic="1"/>
                </p:oleObj>
              </mc:Choice>
              <mc:Fallback>
                <p:oleObj name="Worksheet" r:id="rId6" imgW="5530772" imgH="2108108" progId="Excel.Sheet.12">
                  <p:link updateAutomatic="1"/>
                  <p:pic>
                    <p:nvPicPr>
                      <p:cNvPr id="0" name=""/>
                      <p:cNvPicPr/>
                      <p:nvPr/>
                    </p:nvPicPr>
                    <p:blipFill>
                      <a:blip r:embed="rId7"/>
                      <a:stretch>
                        <a:fillRect/>
                      </a:stretch>
                    </p:blipFill>
                    <p:spPr>
                      <a:xfrm>
                        <a:off x="285750" y="3949700"/>
                        <a:ext cx="5530850" cy="2108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C914D3A-E5D7-A81A-D87F-3F8B7681DDD4}"/>
              </a:ext>
            </a:extLst>
          </p:cNvPr>
          <p:cNvGraphicFramePr>
            <a:graphicFrameLocks noChangeAspect="1"/>
          </p:cNvGraphicFramePr>
          <p:nvPr>
            <p:extLst>
              <p:ext uri="{D42A27DB-BD31-4B8C-83A1-F6EECF244321}">
                <p14:modId xmlns:p14="http://schemas.microsoft.com/office/powerpoint/2010/main" val="380943785"/>
              </p:ext>
            </p:extLst>
          </p:nvPr>
        </p:nvGraphicFramePr>
        <p:xfrm>
          <a:off x="6407150" y="3949700"/>
          <a:ext cx="5505450" cy="2108200"/>
        </p:xfrm>
        <a:graphic>
          <a:graphicData uri="http://schemas.openxmlformats.org/presentationml/2006/ole">
            <mc:AlternateContent xmlns:mc="http://schemas.openxmlformats.org/markup-compatibility/2006">
              <mc:Choice xmlns:v="urn:schemas-microsoft-com:vml" Requires="v">
                <p:oleObj name="Worksheet" r:id="rId8" imgW="5505476" imgH="2108108" progId="Excel.Sheet.12">
                  <p:link updateAutomatic="1"/>
                </p:oleObj>
              </mc:Choice>
              <mc:Fallback>
                <p:oleObj name="Worksheet" r:id="rId8" imgW="5505476" imgH="2108108" progId="Excel.Sheet.12">
                  <p:link updateAutomatic="1"/>
                  <p:pic>
                    <p:nvPicPr>
                      <p:cNvPr id="0" name=""/>
                      <p:cNvPicPr/>
                      <p:nvPr/>
                    </p:nvPicPr>
                    <p:blipFill>
                      <a:blip r:embed="rId9"/>
                      <a:stretch>
                        <a:fillRect/>
                      </a:stretch>
                    </p:blipFill>
                    <p:spPr>
                      <a:xfrm>
                        <a:off x="6407150" y="3949700"/>
                        <a:ext cx="5505450" cy="2108200"/>
                      </a:xfrm>
                      <a:prstGeom prst="rect">
                        <a:avLst/>
                      </a:prstGeom>
                    </p:spPr>
                  </p:pic>
                </p:oleObj>
              </mc:Fallback>
            </mc:AlternateContent>
          </a:graphicData>
        </a:graphic>
      </p:graphicFrame>
    </p:spTree>
    <p:extLst>
      <p:ext uri="{BB962C8B-B14F-4D97-AF65-F5344CB8AC3E}">
        <p14:creationId xmlns:p14="http://schemas.microsoft.com/office/powerpoint/2010/main" val="185637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F27124-FB51-9FF6-B039-E2A10BC54BB8}"/>
              </a:ext>
            </a:extLst>
          </p:cNvPr>
          <p:cNvSpPr>
            <a:spLocks noGrp="1"/>
          </p:cNvSpPr>
          <p:nvPr>
            <p:ph type="ftr" sz="quarter" idx="10"/>
          </p:nvPr>
        </p:nvSpPr>
        <p:spPr/>
        <p:txBody>
          <a:bodyPr/>
          <a:lstStyle/>
          <a:p>
            <a:pPr>
              <a:defRPr/>
            </a:pPr>
            <a:r>
              <a:rPr lang="en-US"/>
              <a:t>An LSEG business</a:t>
            </a:r>
          </a:p>
        </p:txBody>
      </p:sp>
      <p:pic>
        <p:nvPicPr>
          <p:cNvPr id="4" name="Picture 3" descr="A person sitting in a chair&#10;&#10;Description automatically generated">
            <a:extLst>
              <a:ext uri="{FF2B5EF4-FFF2-40B4-BE49-F238E27FC236}">
                <a16:creationId xmlns:a16="http://schemas.microsoft.com/office/drawing/2014/main" id="{7626F8F2-BC1B-A5D0-7B1A-4C9C0B2793A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12191998" cy="6858000"/>
          </a:xfrm>
          <a:prstGeom prst="rect">
            <a:avLst/>
          </a:prstGeom>
        </p:spPr>
      </p:pic>
    </p:spTree>
    <p:extLst>
      <p:ext uri="{BB962C8B-B14F-4D97-AF65-F5344CB8AC3E}">
        <p14:creationId xmlns:p14="http://schemas.microsoft.com/office/powerpoint/2010/main" val="3103513318"/>
      </p:ext>
    </p:extLst>
  </p:cSld>
  <p:clrMapOvr>
    <a:masterClrMapping/>
  </p:clrMapOvr>
</p:sld>
</file>

<file path=ppt/theme/theme1.xml><?xml version="1.0" encoding="utf-8"?>
<a:theme xmlns:a="http://schemas.openxmlformats.org/drawingml/2006/main" name="Refinitiv Template_180917_v2">
  <a:themeElements>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EEE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finitiv Template_180917_v2" id="{0C77359C-4956-9944-808F-E33DBA72AF09}" vid="{7DFE6BBF-4BCD-1F47-AF70-145F4D952E77}"/>
    </a:ext>
  </a:extLst>
</a:theme>
</file>

<file path=ppt/theme/theme2.xml><?xml version="1.0" encoding="utf-8"?>
<a:theme xmlns:a="http://schemas.openxmlformats.org/drawingml/2006/main" name="10_Refinitiv Template_180917_v2">
  <a:themeElements>
    <a:clrScheme name="Refinitiv 1">
      <a:dk1>
        <a:srgbClr val="000000"/>
      </a:dk1>
      <a:lt1>
        <a:srgbClr val="FFFFFF"/>
      </a:lt1>
      <a:dk2>
        <a:srgbClr val="001DFF"/>
      </a:dk2>
      <a:lt2>
        <a:srgbClr val="D9D9D9"/>
      </a:lt2>
      <a:accent1>
        <a:srgbClr val="001DFF"/>
      </a:accent1>
      <a:accent2>
        <a:srgbClr val="00CFD3"/>
      </a:accent2>
      <a:accent3>
        <a:srgbClr val="9063CC"/>
      </a:accent3>
      <a:accent4>
        <a:srgbClr val="00C389"/>
      </a:accent4>
      <a:accent5>
        <a:srgbClr val="FF5000"/>
      </a:accent5>
      <a:accent6>
        <a:srgbClr val="FFC800"/>
      </a:accent6>
      <a:hlink>
        <a:srgbClr val="001DFF"/>
      </a:hlink>
      <a:folHlink>
        <a:srgbClr val="001D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EEE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400" dirty="0" smtClean="0"/>
        </a:defPPr>
      </a:lstStyle>
    </a:txDef>
  </a:objectDefaults>
  <a:extraClrSchemeLst/>
  <a:extLst>
    <a:ext uri="{05A4C25C-085E-4340-85A3-A5531E510DB2}">
      <thm15:themeFamily xmlns:thm15="http://schemas.microsoft.com/office/thememl/2012/main" name="Presentation7" id="{E2D223EA-C190-1744-A955-A28BEADA53E3}" vid="{CDD8E533-6237-DB40-AEAB-877C5C77F0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rgbClr val="000000"/>
    </a:dk1>
    <a:lt1>
      <a:srgbClr val="FFFFFF"/>
    </a:lt1>
    <a:dk2>
      <a:srgbClr val="001EFF"/>
    </a:dk2>
    <a:lt2>
      <a:srgbClr val="EEEEEE"/>
    </a:lt2>
    <a:accent1>
      <a:srgbClr val="D8DAD9"/>
    </a:accent1>
    <a:accent2>
      <a:srgbClr val="FF5000"/>
    </a:accent2>
    <a:accent3>
      <a:srgbClr val="FFC800"/>
    </a:accent3>
    <a:accent4>
      <a:srgbClr val="00D0D4"/>
    </a:accent4>
    <a:accent5>
      <a:srgbClr val="9064CD"/>
    </a:accent5>
    <a:accent6>
      <a:srgbClr val="00C389"/>
    </a:accent6>
    <a:hlink>
      <a:srgbClr val="F5475B"/>
    </a:hlink>
    <a:folHlink>
      <a:srgbClr val="39C46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Refinitiv</Template>
  <TotalTime>15443</TotalTime>
  <Words>1653</Words>
  <Application>Microsoft Office PowerPoint</Application>
  <PresentationFormat>Widescreen</PresentationFormat>
  <Paragraphs>111</Paragraphs>
  <Slides>10</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Links</vt:lpstr>
      </vt:variant>
      <vt:variant>
        <vt:i4>8</vt:i4>
      </vt:variant>
      <vt:variant>
        <vt:lpstr>Slide Titles</vt:lpstr>
      </vt:variant>
      <vt:variant>
        <vt:i4>10</vt:i4>
      </vt:variant>
    </vt:vector>
  </HeadingPairs>
  <TitlesOfParts>
    <vt:vector size="29" baseType="lpstr">
      <vt:lpstr>Arial</vt:lpstr>
      <vt:lpstr>Arial Bold</vt:lpstr>
      <vt:lpstr>Arial Regular</vt:lpstr>
      <vt:lpstr>Calibri</vt:lpstr>
      <vt:lpstr>Proxima Nova</vt:lpstr>
      <vt:lpstr>Proxima Nova Regular</vt:lpstr>
      <vt:lpstr>System Font</vt:lpstr>
      <vt:lpstr>System Font Regular</vt:lpstr>
      <vt:lpstr>Wingdings</vt:lpstr>
      <vt:lpstr>Refinitiv Template_180917_v2</vt:lpstr>
      <vt:lpstr>10_Refinitiv Template_180917_v2</vt:lpstr>
      <vt:lpstr>C:\SDC\4.0.5.0\Platinum\USR\Refinitiv Regional and National Templates\2022 Refresh\SSA IB Review Template_2022.xlsx!Active Shapes!R13C1:R27C3</vt:lpstr>
      <vt:lpstr>file:///C:\SDC\4.0.5.0\Platinum\USR\Refinitiv%20Regional%20and%20National%20Templates\2022%20Refresh\SSA%20IB%20Review%20Template_2022.xlsx!M&amp;A%20Top%20Deals!R6C1:R16C7</vt:lpstr>
      <vt:lpstr>file:///C:\SDC\4.0.5.0\Platinum\USR\Refinitiv%20Regional%20and%20National%20Templates\2022%20Refresh\SSA%20IB%20Review%20Template_2022.xlsx!ECM%20Top%20Deals!R6C1:R14C7</vt:lpstr>
      <vt:lpstr>file:///C:\SDC\4.0.5.0\Platinum\USR\Refinitiv%20Regional%20and%20National%20Templates\2022%20Refresh\SSA%20IB%20Review%20Template_2022.xlsx!DCM%20Top%20Deals!R6C1:R14C6</vt:lpstr>
      <vt:lpstr>file:///C:\SDC\4.0.5.0\Platinum\USR\Refinitiv%20Regional%20and%20National%20Templates\2022%20Refresh\SSA%20IB%20Review%20Template_2022.xlsx!League%20Tables!R6C1:R18C7</vt:lpstr>
      <vt:lpstr>file:///C:\SDC\4.0.5.0\Platinum\USR\Refinitiv%20Regional%20and%20National%20Templates\2022%20Refresh\SSA%20IB%20Review%20Template_2022.xlsx!League%20Tables!R6C9:R18C15</vt:lpstr>
      <vt:lpstr>file:///C:\SDC\4.0.5.0\Platinum\USR\Refinitiv%20Regional%20and%20National%20Templates\2022%20Refresh\SSA%20IB%20Review%20Template_2022.xlsx!League%20Tables!R25C1:R37C7</vt:lpstr>
      <vt:lpstr>file:///C:\SDC\4.0.5.0\Platinum\USR\Refinitiv%20Regional%20and%20National%20Templates\2022%20Refresh\SSA%20IB%20Review%20Template_2022.xlsx!League%20Tables!R25C9:R37C15</vt:lpstr>
      <vt:lpstr>Sub-Saharan Africa Investment Banking Review First Quarter 2023</vt:lpstr>
      <vt:lpstr>Sub-Saharan Africa Investment Banking Review: Highlights </vt:lpstr>
      <vt:lpstr>Sub-Saharan Africa Investment Banking Review: Investment Banking Fees</vt:lpstr>
      <vt:lpstr>Sub-Saharan Africa Investment Banking Review: Mergers &amp; Acquisitions</vt:lpstr>
      <vt:lpstr>Sub-Saharan Africa Investment Banking Review: Mergers &amp; Acquisitions</vt:lpstr>
      <vt:lpstr>Sub-Saharan Africa Investment Banking Review: Equity Capital Markets</vt:lpstr>
      <vt:lpstr>Sub-Saharan Africa Investment Banking Review: Debt Capital Markets</vt:lpstr>
      <vt:lpstr>Sub-Saharan Africa Investment Banking Review: League Tables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slides</dc:title>
  <dc:creator>Microsoft Office User;Lucille.Jones@lseg.com</dc:creator>
  <cp:lastModifiedBy>Jones, Lucille</cp:lastModifiedBy>
  <cp:revision>560</cp:revision>
  <dcterms:created xsi:type="dcterms:W3CDTF">2018-09-27T22:15:15Z</dcterms:created>
  <dcterms:modified xsi:type="dcterms:W3CDTF">2023-04-25T09:01:48Z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2674829</vt:lpwstr>
  </property>
  <property fmtid="{D5CDD505-2E9C-101B-9397-08002B2CF9AE}" pid="3" name="Offisync_UpdateToken">
    <vt:lpwstr>10</vt:lpwstr>
  </property>
  <property fmtid="{D5CDD505-2E9C-101B-9397-08002B2CF9AE}" pid="4" name="Offisync_ProviderInitializationData">
    <vt:lpwstr>https://thehub.thomsonreuters.com</vt:lpwstr>
  </property>
  <property fmtid="{D5CDD505-2E9C-101B-9397-08002B2CF9AE}" pid="5" name="Jive_LatestUserAccountName">
    <vt:lpwstr>0151640</vt:lpwstr>
  </property>
  <property fmtid="{D5CDD505-2E9C-101B-9397-08002B2CF9AE}" pid="6" name="Offisync_ServerID">
    <vt:lpwstr>827ef9c6-9019-45bb-9c94-05eb52e667cd</vt:lpwstr>
  </property>
  <property fmtid="{D5CDD505-2E9C-101B-9397-08002B2CF9AE}" pid="7" name="Jive_VersionGuid">
    <vt:lpwstr>ab128a4e-e2c0-4d40-a83b-bb11151b5371</vt:lpwstr>
  </property>
  <property fmtid="{D5CDD505-2E9C-101B-9397-08002B2CF9AE}" pid="8" name="Jive_ModifiedButNotPublished">
    <vt:lpwstr>True</vt:lpwstr>
  </property>
  <property fmtid="{D5CDD505-2E9C-101B-9397-08002B2CF9AE}" pid="9" name="MSIP_Label_834fa30c-d330-47af-b38e-4594b6de31c6_Enabled">
    <vt:lpwstr>True</vt:lpwstr>
  </property>
  <property fmtid="{D5CDD505-2E9C-101B-9397-08002B2CF9AE}" pid="10" name="MSIP_Label_834fa30c-d330-47af-b38e-4594b6de31c6_SiteId">
    <vt:lpwstr>71ad2f62-61e2-44fc-9e85-86c2827f6de9</vt:lpwstr>
  </property>
  <property fmtid="{D5CDD505-2E9C-101B-9397-08002B2CF9AE}" pid="11" name="MSIP_Label_834fa30c-d330-47af-b38e-4594b6de31c6_Owner">
    <vt:lpwstr>lucille.jones@refinitiv.com</vt:lpwstr>
  </property>
  <property fmtid="{D5CDD505-2E9C-101B-9397-08002B2CF9AE}" pid="12" name="MSIP_Label_834fa30c-d330-47af-b38e-4594b6de31c6_SetDate">
    <vt:lpwstr>2020-01-07T10:06:56.4762233Z</vt:lpwstr>
  </property>
  <property fmtid="{D5CDD505-2E9C-101B-9397-08002B2CF9AE}" pid="13" name="MSIP_Label_834fa30c-d330-47af-b38e-4594b6de31c6_Name">
    <vt:lpwstr>Confidential</vt:lpwstr>
  </property>
  <property fmtid="{D5CDD505-2E9C-101B-9397-08002B2CF9AE}" pid="14" name="MSIP_Label_834fa30c-d330-47af-b38e-4594b6de31c6_Application">
    <vt:lpwstr>Microsoft Azure Information Protection</vt:lpwstr>
  </property>
  <property fmtid="{D5CDD505-2E9C-101B-9397-08002B2CF9AE}" pid="15" name="MSIP_Label_834fa30c-d330-47af-b38e-4594b6de31c6_Extended_MSFT_Method">
    <vt:lpwstr>Automatic</vt:lpwstr>
  </property>
  <property fmtid="{D5CDD505-2E9C-101B-9397-08002B2CF9AE}" pid="16" name="MSIP_Label_440b759c-a4fa-4906-9af9-c1e5f6aa5e0f_Enabled">
    <vt:lpwstr>True</vt:lpwstr>
  </property>
  <property fmtid="{D5CDD505-2E9C-101B-9397-08002B2CF9AE}" pid="17" name="MSIP_Label_440b759c-a4fa-4906-9af9-c1e5f6aa5e0f_SiteId">
    <vt:lpwstr>62ccb864-6a1a-4b5d-8e1c-397dec1a8258</vt:lpwstr>
  </property>
  <property fmtid="{D5CDD505-2E9C-101B-9397-08002B2CF9AE}" pid="18" name="MSIP_Label_440b759c-a4fa-4906-9af9-c1e5f6aa5e0f_Owner">
    <vt:lpwstr>lucille.jones@thomsonreuters.com</vt:lpwstr>
  </property>
  <property fmtid="{D5CDD505-2E9C-101B-9397-08002B2CF9AE}" pid="19" name="MSIP_Label_440b759c-a4fa-4906-9af9-c1e5f6aa5e0f_SetDate">
    <vt:lpwstr>2019-07-01T13:44:15.0299789Z</vt:lpwstr>
  </property>
  <property fmtid="{D5CDD505-2E9C-101B-9397-08002B2CF9AE}" pid="20" name="MSIP_Label_440b759c-a4fa-4906-9af9-c1e5f6aa5e0f_Name">
    <vt:lpwstr>Public</vt:lpwstr>
  </property>
  <property fmtid="{D5CDD505-2E9C-101B-9397-08002B2CF9AE}" pid="21" name="MSIP_Label_440b759c-a4fa-4906-9af9-c1e5f6aa5e0f_Application">
    <vt:lpwstr>Microsoft Azure Information Protection</vt:lpwstr>
  </property>
  <property fmtid="{D5CDD505-2E9C-101B-9397-08002B2CF9AE}" pid="22" name="MSIP_Label_440b759c-a4fa-4906-9af9-c1e5f6aa5e0f_Extended_MSFT_Method">
    <vt:lpwstr>Manual</vt:lpwstr>
  </property>
  <property fmtid="{D5CDD505-2E9C-101B-9397-08002B2CF9AE}" pid="23" name="Sensitivity">
    <vt:lpwstr>Confidential Public</vt:lpwstr>
  </property>
</Properties>
</file>